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2"/>
  </p:notesMasterIdLst>
  <p:sldIdLst>
    <p:sldId id="822" r:id="rId2"/>
    <p:sldId id="819" r:id="rId3"/>
    <p:sldId id="810" r:id="rId4"/>
    <p:sldId id="814" r:id="rId5"/>
    <p:sldId id="816" r:id="rId6"/>
    <p:sldId id="820" r:id="rId7"/>
    <p:sldId id="821" r:id="rId8"/>
    <p:sldId id="817" r:id="rId9"/>
    <p:sldId id="815" r:id="rId10"/>
    <p:sldId id="823" r:id="rId11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A50021"/>
    <a:srgbClr val="FF9900"/>
    <a:srgbClr val="D3DDEB"/>
    <a:srgbClr val="FFFF99"/>
    <a:srgbClr val="99CCFF"/>
    <a:srgbClr val="FFFFFF"/>
    <a:srgbClr val="FFCCFF"/>
    <a:srgbClr val="3CA3A2"/>
    <a:srgbClr val="A2FB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5898EA-0D37-D054-01B5-EB78ACB1C72D}" v="9" dt="2023-05-06T03:39:51.9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5" autoAdjust="0"/>
    <p:restoredTop sz="93837" autoAdjust="0"/>
  </p:normalViewPr>
  <p:slideViewPr>
    <p:cSldViewPr>
      <p:cViewPr varScale="1">
        <p:scale>
          <a:sx n="88" d="100"/>
          <a:sy n="88" d="100"/>
        </p:scale>
        <p:origin x="-1216" y="-11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24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2" cy="511731"/>
          </a:xfrm>
          <a:prstGeom prst="rect">
            <a:avLst/>
          </a:prstGeom>
        </p:spPr>
        <p:txBody>
          <a:bodyPr vert="horz" lIns="99037" tIns="49516" rIns="99037" bIns="495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7" y="0"/>
            <a:ext cx="3076362" cy="511731"/>
          </a:xfrm>
          <a:prstGeom prst="rect">
            <a:avLst/>
          </a:prstGeom>
        </p:spPr>
        <p:txBody>
          <a:bodyPr vert="horz" lIns="99037" tIns="49516" rIns="99037" bIns="49516" rtlCol="0"/>
          <a:lstStyle>
            <a:lvl1pPr algn="r">
              <a:defRPr sz="1200"/>
            </a:lvl1pPr>
          </a:lstStyle>
          <a:p>
            <a:fld id="{FC78AA46-B795-4EBF-AAEB-ABF4F518ECCA}" type="datetimeFigureOut">
              <a:rPr kumimoji="1" lang="ja-JP" altLang="en-US" smtClean="0"/>
              <a:t>24/05/14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7" tIns="49516" rIns="99037" bIns="495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3" y="4861441"/>
            <a:ext cx="5679438" cy="4605576"/>
          </a:xfrm>
          <a:prstGeom prst="rect">
            <a:avLst/>
          </a:prstGeom>
        </p:spPr>
        <p:txBody>
          <a:bodyPr vert="horz" lIns="99037" tIns="49516" rIns="99037" bIns="495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2" cy="511731"/>
          </a:xfrm>
          <a:prstGeom prst="rect">
            <a:avLst/>
          </a:prstGeom>
        </p:spPr>
        <p:txBody>
          <a:bodyPr vert="horz" lIns="99037" tIns="49516" rIns="99037" bIns="495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7" y="9721107"/>
            <a:ext cx="3076362" cy="511731"/>
          </a:xfrm>
          <a:prstGeom prst="rect">
            <a:avLst/>
          </a:prstGeom>
        </p:spPr>
        <p:txBody>
          <a:bodyPr vert="horz" lIns="99037" tIns="49516" rIns="99037" bIns="49516" rtlCol="0" anchor="b"/>
          <a:lstStyle>
            <a:lvl1pPr algn="r">
              <a:defRPr sz="1200"/>
            </a:lvl1pPr>
          </a:lstStyle>
          <a:p>
            <a:fld id="{70DF3F1C-290F-4244-911E-6F22DDF5E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84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633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633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794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931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931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931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480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50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 userDrawn="1"/>
        </p:nvSpPr>
        <p:spPr>
          <a:xfrm>
            <a:off x="8460432" y="6471185"/>
            <a:ext cx="648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3E881B3C-C552-4587-87DF-7D2E5DA74E1F}" type="slidenum">
              <a:rPr lang="ja-JP" altLang="en-US" sz="1100" b="1" smtClean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 sz="1100" b="1" dirty="0">
              <a:solidFill>
                <a:srgbClr val="FFFFFF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859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 userDrawn="1"/>
        </p:nvSpPr>
        <p:spPr>
          <a:xfrm>
            <a:off x="8460432" y="6471185"/>
            <a:ext cx="648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3E881B3C-C552-4587-87DF-7D2E5DA74E1F}" type="slidenum">
              <a:rPr lang="ja-JP" altLang="en-US" sz="1100" b="1" smtClean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 sz="1100" b="1" dirty="0">
              <a:solidFill>
                <a:srgbClr val="FFFFFF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59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8460432" y="6471185"/>
            <a:ext cx="648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3E881B3C-C552-4587-87DF-7D2E5DA74E1F}" type="slidenum">
              <a:rPr lang="ja-JP" altLang="en-US" sz="1100" b="1" smtClean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 sz="1100" b="1" dirty="0">
              <a:solidFill>
                <a:srgbClr val="FFFFFF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467544" y="3068960"/>
            <a:ext cx="8676456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68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8460432" y="6471185"/>
            <a:ext cx="648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3E881B3C-C552-4587-87DF-7D2E5DA74E1F}" type="slidenum">
              <a:rPr lang="ja-JP" altLang="en-US" sz="1100" b="1" smtClean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 sz="1100" b="1" dirty="0">
              <a:solidFill>
                <a:srgbClr val="FFFFFF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2610036" y="6525344"/>
            <a:ext cx="3888432" cy="216024"/>
          </a:xfrm>
          <a:prstGeom prst="rect">
            <a:avLst/>
          </a:prstGeom>
          <a:noFill/>
        </p:spPr>
        <p:txBody>
          <a:bodyPr vert="horz" wrap="none" rtlCol="0" anchor="ctr" anchorCtr="0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Copyright</a:t>
            </a:r>
            <a:r>
              <a:rPr lang="ja-JP" altLang="en-US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Ⓒ</a:t>
            </a:r>
            <a:r>
              <a:rPr lang="en-US" altLang="ja-JP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2018</a:t>
            </a:r>
            <a:r>
              <a:rPr lang="ja-JP" altLang="en-US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KPEC All Rights Reserved</a:t>
            </a:r>
            <a:endParaRPr lang="ja-JP" altLang="en-US" sz="1000" dirty="0">
              <a:solidFill>
                <a:srgbClr val="FFFFFF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346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936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6625F1-9E4B-4D02-9E27-86FA3EA99481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35C09994-F0D1-4C81-9488-4804644A0034}"/>
              </a:ext>
            </a:extLst>
          </p:cNvPr>
          <p:cNvSpPr txBox="1"/>
          <p:nvPr userDrawn="1"/>
        </p:nvSpPr>
        <p:spPr>
          <a:xfrm>
            <a:off x="2610036" y="6525344"/>
            <a:ext cx="3888432" cy="216024"/>
          </a:xfrm>
          <a:prstGeom prst="rect">
            <a:avLst/>
          </a:prstGeom>
          <a:noFill/>
        </p:spPr>
        <p:txBody>
          <a:bodyPr vert="horz" wrap="none" rtlCol="0" anchor="ctr" anchorCtr="0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Copyright</a:t>
            </a:r>
            <a:r>
              <a:rPr lang="ja-JP" altLang="en-US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Ⓒ</a:t>
            </a:r>
            <a:r>
              <a:rPr lang="en-US" altLang="ja-JP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lang="ja-JP" altLang="en-US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KPEC All Rights Reserved</a:t>
            </a:r>
            <a:endParaRPr lang="ja-JP" altLang="en-US" sz="1000" dirty="0">
              <a:solidFill>
                <a:srgbClr val="FFFFFF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421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8D94C18C-66FF-B34A-4325-56292B6F2FBC}"/>
              </a:ext>
            </a:extLst>
          </p:cNvPr>
          <p:cNvSpPr txBox="1"/>
          <p:nvPr/>
        </p:nvSpPr>
        <p:spPr>
          <a:xfrm>
            <a:off x="0" y="13958"/>
            <a:ext cx="9144000" cy="5232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団体の紹介（自己紹介） </a:t>
            </a:r>
            <a:endParaRPr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3243139" y="475237"/>
            <a:ext cx="5730005" cy="692925"/>
          </a:xfrm>
          <a:prstGeom prst="wedgeRoundRectCallout">
            <a:avLst>
              <a:gd name="adj1" fmla="val -55062"/>
              <a:gd name="adj2" fmla="val -2472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以下はすべて架空の提案です。</a:t>
            </a:r>
            <a:endParaRPr lang="en-US" altLang="ja-JP" sz="1500" b="1" dirty="0" smtClean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r>
              <a:rPr lang="en-US" altLang="ja-JP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簡潔に説明してください。団体の紹介（自己紹介）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sz="1500" b="1" dirty="0" smtClean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              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時間をかけない方が良いです</a:t>
            </a:r>
            <a:endParaRPr lang="en-US" altLang="ja-JP" sz="1500" b="1" dirty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xmlns="" id="{25E559B3-AD6C-F29C-B5E3-042DC7580AB7}"/>
              </a:ext>
            </a:extLst>
          </p:cNvPr>
          <p:cNvSpPr txBox="1"/>
          <p:nvPr/>
        </p:nvSpPr>
        <p:spPr>
          <a:xfrm>
            <a:off x="395536" y="1412776"/>
            <a:ext cx="9793088" cy="4968552"/>
          </a:xfrm>
          <a:prstGeom prst="rect">
            <a:avLst/>
          </a:prstGeom>
          <a:ln>
            <a:noFill/>
            <a:prstDash val="dash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8640960"/>
                      <a:gd name="connsiteY0" fmla="*/ 0 h 5172570"/>
                      <a:gd name="connsiteX1" fmla="*/ 8640960 w 8640960"/>
                      <a:gd name="connsiteY1" fmla="*/ 0 h 5172570"/>
                      <a:gd name="connsiteX2" fmla="*/ 8640960 w 8640960"/>
                      <a:gd name="connsiteY2" fmla="*/ 5172570 h 5172570"/>
                      <a:gd name="connsiteX3" fmla="*/ 0 w 8640960"/>
                      <a:gd name="connsiteY3" fmla="*/ 5172570 h 5172570"/>
                      <a:gd name="connsiteX4" fmla="*/ 0 w 8640960"/>
                      <a:gd name="connsiteY4" fmla="*/ 0 h 51725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640960" h="5172570" fill="none" extrusionOk="0">
                        <a:moveTo>
                          <a:pt x="0" y="0"/>
                        </a:moveTo>
                        <a:cubicBezTo>
                          <a:pt x="3490179" y="-49533"/>
                          <a:pt x="7400123" y="-14809"/>
                          <a:pt x="8640960" y="0"/>
                        </a:cubicBezTo>
                        <a:cubicBezTo>
                          <a:pt x="8728599" y="2181623"/>
                          <a:pt x="8568281" y="4486466"/>
                          <a:pt x="8640960" y="5172570"/>
                        </a:cubicBezTo>
                        <a:cubicBezTo>
                          <a:pt x="7636995" y="5124339"/>
                          <a:pt x="2153405" y="5257025"/>
                          <a:pt x="0" y="5172570"/>
                        </a:cubicBezTo>
                        <a:cubicBezTo>
                          <a:pt x="-38581" y="2741613"/>
                          <a:pt x="63341" y="1512104"/>
                          <a:pt x="0" y="0"/>
                        </a:cubicBezTo>
                        <a:close/>
                      </a:path>
                      <a:path w="8640960" h="5172570" stroke="0" extrusionOk="0">
                        <a:moveTo>
                          <a:pt x="0" y="0"/>
                        </a:moveTo>
                        <a:cubicBezTo>
                          <a:pt x="1271569" y="118645"/>
                          <a:pt x="7313272" y="116012"/>
                          <a:pt x="8640960" y="0"/>
                        </a:cubicBezTo>
                        <a:cubicBezTo>
                          <a:pt x="8508078" y="2481412"/>
                          <a:pt x="8725911" y="2661965"/>
                          <a:pt x="8640960" y="5172570"/>
                        </a:cubicBezTo>
                        <a:cubicBezTo>
                          <a:pt x="6451735" y="5307170"/>
                          <a:pt x="3530129" y="5015374"/>
                          <a:pt x="0" y="5172570"/>
                        </a:cubicBezTo>
                        <a:cubicBezTo>
                          <a:pt x="-20187" y="2809409"/>
                          <a:pt x="-152480" y="90242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0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20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団体名　　：</a:t>
            </a:r>
            <a:r>
              <a:rPr lang="ja-JP" altLang="en-US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アートファイブ北九州（任意団体）代表：寄金 </a:t>
            </a: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夢子</a:t>
            </a:r>
            <a:endParaRPr lang="en-US" altLang="ja-JP" sz="2000" b="1" dirty="0" smtClean="0">
              <a:solidFill>
                <a:schemeClr val="bg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0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●</a:t>
            </a:r>
            <a:r>
              <a:rPr lang="ja-JP" altLang="en-US" sz="20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団体概要　：</a:t>
            </a: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北九州市を拠点に活動する</a:t>
            </a:r>
            <a:r>
              <a:rPr lang="en-US" altLang="ja-JP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5</a:t>
            </a: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人のアーティストで構成。</a:t>
            </a:r>
            <a:endParaRPr lang="en-US" altLang="ja-JP" sz="20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　（ジャンル：絵画・彫刻・インスタレーション・染色）</a:t>
            </a:r>
            <a:endParaRPr lang="en-US" altLang="ja-JP" sz="20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0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●</a:t>
            </a:r>
            <a:r>
              <a:rPr lang="ja-JP" altLang="en-US" sz="20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設立年月日：</a:t>
            </a: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令和</a:t>
            </a:r>
            <a:r>
              <a:rPr lang="en-US" altLang="ja-JP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4</a:t>
            </a: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年</a:t>
            </a:r>
            <a:r>
              <a:rPr lang="en-US" altLang="ja-JP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11</a:t>
            </a: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月</a:t>
            </a:r>
            <a:endParaRPr lang="en-US" altLang="ja-JP" sz="20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0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●</a:t>
            </a:r>
            <a:r>
              <a:rPr lang="ja-JP" altLang="en-US" sz="20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設立目的　：</a:t>
            </a: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以下のことを目的に活動。</a:t>
            </a:r>
            <a:endParaRPr lang="en-US" altLang="ja-JP" sz="20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　　・アートを通じて北九州市民のみなさんに感動や癒し、</a:t>
            </a:r>
            <a:endParaRPr lang="en-US" altLang="ja-JP" sz="20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　　　　ワクワク感などを提供すること。</a:t>
            </a:r>
            <a:endParaRPr lang="en-US" altLang="ja-JP" sz="20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　　　・北九州市を今よりもっとアートが溢れるまち、</a:t>
            </a:r>
            <a:endParaRPr lang="en-US" altLang="ja-JP" sz="20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　　　　アーティストが食べていけるまちに育てていくこと。</a:t>
            </a:r>
            <a:endParaRPr lang="en-US" altLang="ja-JP" sz="20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0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●</a:t>
            </a:r>
            <a:r>
              <a:rPr lang="ja-JP" altLang="en-US" sz="20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活動実績　：</a:t>
            </a: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１）令和</a:t>
            </a:r>
            <a:r>
              <a:rPr lang="en-US" altLang="ja-JP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5</a:t>
            </a: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年</a:t>
            </a:r>
            <a:r>
              <a:rPr lang="en-US" altLang="ja-JP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2</a:t>
            </a: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月に門司港で行われたバレンタインイベント</a:t>
            </a:r>
            <a:endParaRPr lang="en-US" altLang="ja-JP" sz="20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　　　　　にてアートワークショップを開催。</a:t>
            </a:r>
            <a:endParaRPr lang="en-US" altLang="ja-JP" sz="20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ja-JP" altLang="en-US" sz="20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　　２）上記ワークショップ時に参加メンバーの作品を展示。</a:t>
            </a:r>
            <a:endParaRPr lang="en-US" altLang="ja-JP" sz="20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xmlns="" id="{25E559B3-AD6C-F29C-B5E3-042DC7580AB7}"/>
              </a:ext>
            </a:extLst>
          </p:cNvPr>
          <p:cNvSpPr txBox="1"/>
          <p:nvPr/>
        </p:nvSpPr>
        <p:spPr>
          <a:xfrm>
            <a:off x="307946" y="639017"/>
            <a:ext cx="8080478" cy="317395"/>
          </a:xfrm>
          <a:prstGeom prst="rect">
            <a:avLst/>
          </a:prstGeom>
          <a:ln>
            <a:noFill/>
            <a:prstDash val="dash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8640960"/>
                      <a:gd name="connsiteY0" fmla="*/ 0 h 5172570"/>
                      <a:gd name="connsiteX1" fmla="*/ 8640960 w 8640960"/>
                      <a:gd name="connsiteY1" fmla="*/ 0 h 5172570"/>
                      <a:gd name="connsiteX2" fmla="*/ 8640960 w 8640960"/>
                      <a:gd name="connsiteY2" fmla="*/ 5172570 h 5172570"/>
                      <a:gd name="connsiteX3" fmla="*/ 0 w 8640960"/>
                      <a:gd name="connsiteY3" fmla="*/ 5172570 h 5172570"/>
                      <a:gd name="connsiteX4" fmla="*/ 0 w 8640960"/>
                      <a:gd name="connsiteY4" fmla="*/ 0 h 51725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640960" h="5172570" fill="none" extrusionOk="0">
                        <a:moveTo>
                          <a:pt x="0" y="0"/>
                        </a:moveTo>
                        <a:cubicBezTo>
                          <a:pt x="3490179" y="-49533"/>
                          <a:pt x="7400123" y="-14809"/>
                          <a:pt x="8640960" y="0"/>
                        </a:cubicBezTo>
                        <a:cubicBezTo>
                          <a:pt x="8728599" y="2181623"/>
                          <a:pt x="8568281" y="4486466"/>
                          <a:pt x="8640960" y="5172570"/>
                        </a:cubicBezTo>
                        <a:cubicBezTo>
                          <a:pt x="7636995" y="5124339"/>
                          <a:pt x="2153405" y="5257025"/>
                          <a:pt x="0" y="5172570"/>
                        </a:cubicBezTo>
                        <a:cubicBezTo>
                          <a:pt x="-38581" y="2741613"/>
                          <a:pt x="63341" y="1512104"/>
                          <a:pt x="0" y="0"/>
                        </a:cubicBezTo>
                        <a:close/>
                      </a:path>
                      <a:path w="8640960" h="5172570" stroke="0" extrusionOk="0">
                        <a:moveTo>
                          <a:pt x="0" y="0"/>
                        </a:moveTo>
                        <a:cubicBezTo>
                          <a:pt x="1271569" y="118645"/>
                          <a:pt x="7313272" y="116012"/>
                          <a:pt x="8640960" y="0"/>
                        </a:cubicBezTo>
                        <a:cubicBezTo>
                          <a:pt x="8508078" y="2481412"/>
                          <a:pt x="8725911" y="2661965"/>
                          <a:pt x="8640960" y="5172570"/>
                        </a:cubicBezTo>
                        <a:cubicBezTo>
                          <a:pt x="6451735" y="5307170"/>
                          <a:pt x="3530129" y="5015374"/>
                          <a:pt x="0" y="5172570"/>
                        </a:cubicBezTo>
                        <a:cubicBezTo>
                          <a:pt x="-20187" y="2809409"/>
                          <a:pt x="-152480" y="90242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vert="horz" wrap="square" lIns="0" tIns="9525" rIns="0" bIns="0" rtlCol="0">
            <a:spAutoFit/>
          </a:bodyPr>
          <a:lstStyle/>
          <a:p>
            <a:r>
              <a:rPr lang="ja-JP" altLang="en-US" sz="2000" b="1" dirty="0">
                <a:solidFill>
                  <a:srgbClr val="0070C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＊以降、青字は</a:t>
            </a:r>
            <a:r>
              <a:rPr lang="ja-JP" altLang="en-US" sz="2000" b="1" dirty="0" smtClean="0">
                <a:solidFill>
                  <a:srgbClr val="0070C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endParaRPr lang="en-US" altLang="ja-JP" sz="2000" b="1" dirty="0" smtClean="0">
              <a:solidFill>
                <a:srgbClr val="0070C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8765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029261"/>
              </p:ext>
            </p:extLst>
          </p:nvPr>
        </p:nvGraphicFramePr>
        <p:xfrm>
          <a:off x="323528" y="692696"/>
          <a:ext cx="8508396" cy="5847229"/>
        </p:xfrm>
        <a:graphic>
          <a:graphicData uri="http://schemas.openxmlformats.org/drawingml/2006/table">
            <a:tbl>
              <a:tblPr/>
              <a:tblGrid>
                <a:gridCol w="2836132"/>
                <a:gridCol w="2836132"/>
                <a:gridCol w="2836132"/>
              </a:tblGrid>
              <a:tr h="317425">
                <a:tc gridSpan="3">
                  <a:txBody>
                    <a:bodyPr/>
                    <a:lstStyle/>
                    <a:p>
                      <a:r>
                        <a:rPr kumimoji="1" lang="ja-JP" altLang="en-US" sz="1500" b="1" dirty="0" smtClean="0">
                          <a:latin typeface="メイリオ"/>
                          <a:ea typeface="メイリオ"/>
                          <a:cs typeface="メイリオ"/>
                        </a:rPr>
                        <a:t>（</a:t>
                      </a:r>
                      <a:r>
                        <a:rPr kumimoji="1" lang="en-US" altLang="ja-JP" sz="1500" b="1" dirty="0" smtClean="0">
                          <a:latin typeface="メイリオ"/>
                          <a:ea typeface="メイリオ"/>
                          <a:cs typeface="メイリオ"/>
                        </a:rPr>
                        <a:t>1</a:t>
                      </a:r>
                      <a:r>
                        <a:rPr kumimoji="1" lang="ja-JP" altLang="en-US" sz="1500" b="1" dirty="0" smtClean="0">
                          <a:latin typeface="メイリオ"/>
                          <a:ea typeface="メイリオ"/>
                          <a:cs typeface="メイリオ"/>
                        </a:rPr>
                        <a:t>）収入内訳</a:t>
                      </a:r>
                      <a:endParaRPr kumimoji="1" lang="ja-JP" altLang="en-US" sz="1500" b="1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9050" cmpd="sng">
                      <a:solidFill>
                        <a:scrgbClr r="0" g="0" b="0"/>
                      </a:solidFill>
                      <a:prstDash val="soli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rgbClr r="0" g="0" b="0"/>
                      </a:solidFill>
                      <a:prstDash val="soli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56024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内　訳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金　額（円）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①1000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人の夢寄金助成金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40,000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496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②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アーティスト出展費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1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アーティスト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5,000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×10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名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50,000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63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③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自己資金や他の団体からの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/>
                      </a:r>
                      <a:b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</a:b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　助成金等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自己資金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その他具体的に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pPr algn="r"/>
                      <a:r>
                        <a:rPr kumimoji="1" lang="ja-JP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63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収入合計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①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と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②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の合計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90,000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198">
                <a:tc gridSpan="3">
                  <a:txBody>
                    <a:bodyPr/>
                    <a:lstStyle/>
                    <a:p>
                      <a:r>
                        <a:rPr kumimoji="1" lang="ja-JP" altLang="en-US" sz="1500" b="1" dirty="0" smtClean="0">
                          <a:latin typeface="メイリオ"/>
                          <a:ea typeface="メイリオ"/>
                          <a:cs typeface="メイリオ"/>
                        </a:rPr>
                        <a:t>（</a:t>
                      </a:r>
                      <a:r>
                        <a:rPr kumimoji="1" lang="en-US" altLang="ja-JP" sz="1500" b="1" dirty="0" smtClean="0">
                          <a:latin typeface="メイリオ"/>
                          <a:ea typeface="メイリオ"/>
                          <a:cs typeface="メイリオ"/>
                        </a:rPr>
                        <a:t>2</a:t>
                      </a:r>
                      <a:r>
                        <a:rPr kumimoji="1" lang="ja-JP" altLang="en-US" sz="1500" b="1" dirty="0" smtClean="0">
                          <a:latin typeface="メイリオ"/>
                          <a:ea typeface="メイリオ"/>
                          <a:cs typeface="メイリオ"/>
                        </a:rPr>
                        <a:t>）支出内訳</a:t>
                      </a:r>
                      <a:r>
                        <a:rPr kumimoji="1" lang="ja-JP" altLang="en-US" sz="1200" dirty="0" smtClean="0">
                          <a:latin typeface="メイリオ"/>
                          <a:ea typeface="メイリオ"/>
                          <a:cs typeface="メイリオ"/>
                        </a:rPr>
                        <a:t>（なるべく具体的にお書きください）</a:t>
                      </a:r>
                      <a:endParaRPr kumimoji="1" lang="ja-JP" altLang="en-US" sz="12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51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費　目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/>
                          <a:ea typeface="メイリオ"/>
                          <a:cs typeface="メイリオ"/>
                        </a:rPr>
                        <a:t>内訳および積算根拠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/>
                          <a:ea typeface="メイリオ"/>
                          <a:cs typeface="メイリオ"/>
                        </a:rPr>
                        <a:t/>
                      </a:r>
                      <a:b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/>
                          <a:ea typeface="メイリオ"/>
                          <a:cs typeface="メイリオ"/>
                        </a:rPr>
                      </a:br>
                      <a:r>
                        <a:rPr lang="ja-JP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/>
                          <a:ea typeface="メイリオ"/>
                          <a:cs typeface="メイリオ"/>
                        </a:rPr>
                        <a:t>（名称、単価、個数</a:t>
                      </a:r>
                      <a:r>
                        <a:rPr kumimoji="1"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/>
                          <a:ea typeface="メイリオ"/>
                          <a:cs typeface="メイリオ"/>
                        </a:rPr>
                        <a:t>）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金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 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額（円）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129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①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助成対象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・会場費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(9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時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〜17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時：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2,700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   ×9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日間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)</a:t>
                      </a:r>
                    </a:p>
                    <a:p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・会場冷暖房費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(10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時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〜17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時：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   30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分ごとに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210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円）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・看板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＠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7,000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円）、展示パネ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   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ル（＠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1,800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×10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枚）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・リーフレット印刷費：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A4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サイ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　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ズ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8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ページ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500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部　　 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・ポスター印刷費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(A2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、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50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部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)</a:t>
                      </a:r>
                    </a:p>
                    <a:p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・消耗品、雑費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24,300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pPr algn="r"/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pPr algn="r"/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2.940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pPr algn="r"/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pPr algn="r"/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25,000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pPr algn="r"/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pPr algn="r"/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25,615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pPr algn="r"/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  <a:p>
                      <a:pPr algn="r"/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6,985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/>
                      </a:r>
                      <a:b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</a:br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5,160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57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②</a:t>
                      </a:r>
                      <a:r>
                        <a:rPr kumimoji="1" lang="en-US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助成対象外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5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支出合計</a:t>
                      </a:r>
                      <a:endParaRPr kumimoji="1" lang="ja-JP" altLang="en-US" sz="14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/>
                          <a:ea typeface="メイリオ"/>
                          <a:cs typeface="メイリオ"/>
                        </a:rPr>
                        <a:t>90,000</a:t>
                      </a:r>
                      <a:r>
                        <a:rPr kumimoji="1" lang="ja-JP" altLang="en-US" sz="1400" dirty="0" smtClean="0">
                          <a:latin typeface="メイリオ"/>
                          <a:ea typeface="メイリオ"/>
                          <a:cs typeface="メイリオ"/>
                        </a:rPr>
                        <a:t>円</a:t>
                      </a:r>
                      <a:endParaRPr kumimoji="1" lang="en-US" altLang="ja-JP" sz="1400" dirty="0" smtClean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object 4">
            <a:extLst>
              <a:ext uri="{FF2B5EF4-FFF2-40B4-BE49-F238E27FC236}">
                <a16:creationId xmlns:a16="http://schemas.microsoft.com/office/drawing/2014/main" xmlns="" id="{6FF9D775-B03A-DABE-A46D-7FBA7100E679}"/>
              </a:ext>
            </a:extLst>
          </p:cNvPr>
          <p:cNvSpPr txBox="1"/>
          <p:nvPr/>
        </p:nvSpPr>
        <p:spPr>
          <a:xfrm>
            <a:off x="0" y="44624"/>
            <a:ext cx="9144000" cy="44050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</a:t>
            </a:r>
            <a:r>
              <a:rPr lang="en-US" altLang="ja-JP" sz="28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7.</a:t>
            </a:r>
            <a:r>
              <a:rPr lang="ja-JP" altLang="en-US" sz="28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予算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91CB63E3-F3F8-20B5-A45D-64BCB867E79D}"/>
              </a:ext>
            </a:extLst>
          </p:cNvPr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９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.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予算</a:t>
            </a:r>
          </a:p>
        </p:txBody>
      </p:sp>
      <p:sp>
        <p:nvSpPr>
          <p:cNvPr id="10" name="角丸四角形吹き出し 9"/>
          <p:cNvSpPr/>
          <p:nvPr/>
        </p:nvSpPr>
        <p:spPr>
          <a:xfrm>
            <a:off x="3131840" y="260648"/>
            <a:ext cx="5823268" cy="576064"/>
          </a:xfrm>
          <a:prstGeom prst="wedgeRoundRectCallout">
            <a:avLst>
              <a:gd name="adj1" fmla="val -55062"/>
              <a:gd name="adj2" fmla="val -2472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：計画内容と予算は表裏一体で、予算計画も重要な</a:t>
            </a:r>
            <a:endParaRPr lang="en-US" altLang="ja-JP" sz="1500" b="1" dirty="0" smtClean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　　　評価項目です。具体的な量や金額を記載してください。</a:t>
            </a:r>
            <a:endParaRPr lang="ja-JP" altLang="en-US" sz="1500" b="1" dirty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801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xmlns="" id="{25E559B3-AD6C-F29C-B5E3-042DC7580AB7}"/>
              </a:ext>
            </a:extLst>
          </p:cNvPr>
          <p:cNvSpPr txBox="1"/>
          <p:nvPr/>
        </p:nvSpPr>
        <p:spPr>
          <a:xfrm>
            <a:off x="115053" y="692696"/>
            <a:ext cx="8921443" cy="5425717"/>
          </a:xfrm>
          <a:prstGeom prst="rect">
            <a:avLst/>
          </a:prstGeom>
          <a:ln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2400" b="1" i="0" u="sng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市内のアーティストがタッグを組んでアート展を開催。</a:t>
            </a:r>
            <a:endParaRPr lang="en-US" altLang="ja-JP" sz="2400" b="1" u="sng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endParaRPr lang="en-US" altLang="ja-JP" sz="2400" b="1" i="0" u="sng" dirty="0" smtClean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en-US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アート展で主に行うことは以下の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点です。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アートファイブ北九州のメンバーを軸に、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i="0" dirty="0" smtClean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2400" b="1" i="0" u="sng" dirty="0" smtClean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北九州で活動しているアーティスト</a:t>
            </a:r>
            <a:r>
              <a:rPr lang="ja-JP" altLang="en-US" sz="2400" b="1" i="0" dirty="0" smtClean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に声をかけ</a:t>
            </a:r>
            <a:endParaRPr lang="en-US" altLang="ja-JP" sz="2400" b="1" i="0" dirty="0" smtClean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アート作品展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を開催。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アート展期間中、参加アーティストによる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アートワークショップ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を実施。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lang="ja-JP" altLang="en-US" sz="2400" b="1" i="0" dirty="0" smtClean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出展するアーティストの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ポートフォリオおよび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連絡先を掲載した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リーフレット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2400" b="1" i="0" dirty="0" smtClean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作成し、来場者に</a:t>
            </a:r>
            <a:endParaRPr lang="en-US" altLang="ja-JP" sz="2400" b="1" i="0" dirty="0" smtClean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2400" b="1" i="0" dirty="0" smtClean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配布。（アートで食べていけるまちづくりの第一歩）</a:t>
            </a:r>
            <a:endParaRPr lang="en-US" altLang="ja-JP" sz="2400" b="1" i="0" dirty="0" smtClean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endParaRPr lang="en-US" altLang="ja-JP" sz="700" b="1" i="0" dirty="0" smtClean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0E11AB2D-282C-EF96-44EC-6827D989B74B}"/>
              </a:ext>
            </a:extLst>
          </p:cNvPr>
          <p:cNvSpPr txBox="1"/>
          <p:nvPr/>
        </p:nvSpPr>
        <p:spPr>
          <a:xfrm>
            <a:off x="-1" y="-3401"/>
            <a:ext cx="9163843" cy="53732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２．事業概要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角丸四角形吹き出し 1"/>
          <p:cNvSpPr/>
          <p:nvPr/>
        </p:nvSpPr>
        <p:spPr>
          <a:xfrm>
            <a:off x="3082719" y="204820"/>
            <a:ext cx="5692222" cy="504485"/>
          </a:xfrm>
          <a:prstGeom prst="wedgeRoundRectCallout">
            <a:avLst>
              <a:gd name="adj1" fmla="val -55062"/>
              <a:gd name="adj2" fmla="val -2472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：申請する事業の概要を簡潔</a:t>
            </a: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に判りやすく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500" b="1" dirty="0" smtClean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                  核心</a:t>
            </a: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部分の説明をお願いします。</a:t>
            </a:r>
          </a:p>
        </p:txBody>
      </p:sp>
    </p:spTree>
    <p:extLst>
      <p:ext uri="{BB962C8B-B14F-4D97-AF65-F5344CB8AC3E}">
        <p14:creationId xmlns:p14="http://schemas.microsoft.com/office/powerpoint/2010/main" val="205494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xmlns="" id="{25E559B3-AD6C-F29C-B5E3-042DC7580AB7}"/>
              </a:ext>
            </a:extLst>
          </p:cNvPr>
          <p:cNvSpPr txBox="1"/>
          <p:nvPr/>
        </p:nvSpPr>
        <p:spPr>
          <a:xfrm>
            <a:off x="158586" y="812048"/>
            <a:ext cx="8913252" cy="471283"/>
          </a:xfrm>
          <a:prstGeom prst="rect">
            <a:avLst/>
          </a:prstGeom>
          <a:ln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「アーティストが北九州で生きていけるまちづくり」の第一歩</a:t>
            </a:r>
            <a:endParaRPr lang="en-US" altLang="ja-JP" sz="2400" b="1" u="sng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0E11AB2D-282C-EF96-44EC-6827D989B74B}"/>
              </a:ext>
            </a:extLst>
          </p:cNvPr>
          <p:cNvSpPr txBox="1"/>
          <p:nvPr/>
        </p:nvSpPr>
        <p:spPr>
          <a:xfrm>
            <a:off x="0" y="-17831"/>
            <a:ext cx="9144000" cy="5232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３．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事業を実施したい背景（動機）</a:t>
            </a:r>
          </a:p>
        </p:txBody>
      </p:sp>
      <p:sp>
        <p:nvSpPr>
          <p:cNvPr id="2" name="角丸四角形吹き出し 1"/>
          <p:cNvSpPr/>
          <p:nvPr/>
        </p:nvSpPr>
        <p:spPr>
          <a:xfrm>
            <a:off x="3264155" y="452253"/>
            <a:ext cx="5688632" cy="432048"/>
          </a:xfrm>
          <a:prstGeom prst="wedgeRoundRectCallout">
            <a:avLst>
              <a:gd name="adj1" fmla="val -55062"/>
              <a:gd name="adj2" fmla="val -2472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ポイント：簡潔に判りやすく。核心部分の説明をお願いします。</a:t>
            </a: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xmlns="" id="{25E559B3-AD6C-F29C-B5E3-042DC7580AB7}"/>
              </a:ext>
            </a:extLst>
          </p:cNvPr>
          <p:cNvSpPr txBox="1"/>
          <p:nvPr/>
        </p:nvSpPr>
        <p:spPr>
          <a:xfrm>
            <a:off x="636919" y="1307776"/>
            <a:ext cx="8533884" cy="5290419"/>
          </a:xfrm>
          <a:prstGeom prst="rect">
            <a:avLst/>
          </a:prstGeom>
          <a:ln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＜背景＞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市民のみなさんが市内で活動するアーティストの作品に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ふれる機会が少なく、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その存在が知られていない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北九州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市内で活動しているアーティストが、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今後、この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まちで生きていくためには、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アーティストが活躍できる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機会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2400" b="1" u="sng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アート関連の仕事を生み出す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ことが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⬇️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市内のアーティストの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存在とその作品を知り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楽しんで</a:t>
            </a:r>
            <a:endParaRPr lang="en-US" altLang="ja-JP" sz="2400" b="1" u="sng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en-US" altLang="ja-JP" sz="24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いただく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ことが第一歩であると考え、今回の企画を立案。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アーティストの活躍機会の創造は、北九州市の都市格を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高めていく重要な取り組みであると考えています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7133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xmlns="" id="{25E559B3-AD6C-F29C-B5E3-042DC7580AB7}"/>
              </a:ext>
            </a:extLst>
          </p:cNvPr>
          <p:cNvSpPr txBox="1"/>
          <p:nvPr/>
        </p:nvSpPr>
        <p:spPr>
          <a:xfrm>
            <a:off x="383474" y="692696"/>
            <a:ext cx="8640960" cy="5858527"/>
          </a:xfrm>
          <a:prstGeom prst="rect">
            <a:avLst/>
          </a:prstGeom>
          <a:ln>
            <a:noFill/>
            <a:prstDash val="dash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8640960"/>
                      <a:gd name="connsiteY0" fmla="*/ 0 h 5172570"/>
                      <a:gd name="connsiteX1" fmla="*/ 8640960 w 8640960"/>
                      <a:gd name="connsiteY1" fmla="*/ 0 h 5172570"/>
                      <a:gd name="connsiteX2" fmla="*/ 8640960 w 8640960"/>
                      <a:gd name="connsiteY2" fmla="*/ 5172570 h 5172570"/>
                      <a:gd name="connsiteX3" fmla="*/ 0 w 8640960"/>
                      <a:gd name="connsiteY3" fmla="*/ 5172570 h 5172570"/>
                      <a:gd name="connsiteX4" fmla="*/ 0 w 8640960"/>
                      <a:gd name="connsiteY4" fmla="*/ 0 h 51725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640960" h="5172570" fill="none" extrusionOk="0">
                        <a:moveTo>
                          <a:pt x="0" y="0"/>
                        </a:moveTo>
                        <a:cubicBezTo>
                          <a:pt x="3490179" y="-49533"/>
                          <a:pt x="7400123" y="-14809"/>
                          <a:pt x="8640960" y="0"/>
                        </a:cubicBezTo>
                        <a:cubicBezTo>
                          <a:pt x="8728599" y="2181623"/>
                          <a:pt x="8568281" y="4486466"/>
                          <a:pt x="8640960" y="5172570"/>
                        </a:cubicBezTo>
                        <a:cubicBezTo>
                          <a:pt x="7636995" y="5124339"/>
                          <a:pt x="2153405" y="5257025"/>
                          <a:pt x="0" y="5172570"/>
                        </a:cubicBezTo>
                        <a:cubicBezTo>
                          <a:pt x="-38581" y="2741613"/>
                          <a:pt x="63341" y="1512104"/>
                          <a:pt x="0" y="0"/>
                        </a:cubicBezTo>
                        <a:close/>
                      </a:path>
                      <a:path w="8640960" h="5172570" stroke="0" extrusionOk="0">
                        <a:moveTo>
                          <a:pt x="0" y="0"/>
                        </a:moveTo>
                        <a:cubicBezTo>
                          <a:pt x="1271569" y="118645"/>
                          <a:pt x="7313272" y="116012"/>
                          <a:pt x="8640960" y="0"/>
                        </a:cubicBezTo>
                        <a:cubicBezTo>
                          <a:pt x="8508078" y="2481412"/>
                          <a:pt x="8725911" y="2661965"/>
                          <a:pt x="8640960" y="5172570"/>
                        </a:cubicBezTo>
                        <a:cubicBezTo>
                          <a:pt x="6451735" y="5307170"/>
                          <a:pt x="3530129" y="5015374"/>
                          <a:pt x="0" y="5172570"/>
                        </a:cubicBezTo>
                        <a:cubicBezTo>
                          <a:pt x="-20187" y="2809409"/>
                          <a:pt x="-152480" y="90242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i="0" dirty="0" smtClean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＜目的＞</a:t>
            </a:r>
            <a:endParaRPr lang="en-US" altLang="ja-JP" sz="2400" b="1" i="0" dirty="0" smtClean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１）北九州市をアーティストが活躍し、生きていけるまち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にするための第一歩として、市民のみなさんに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アーティストの存在と作品を知っていただく。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＜期待さ入れる効果＞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●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アート作品の鑑賞やワークショップ参加を通して、</a:t>
            </a:r>
            <a:endParaRPr lang="en-US" altLang="ja-JP" sz="21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来場者に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アートの楽しさや癒し</a:t>
            </a:r>
            <a:r>
              <a:rPr lang="ja-JP" altLang="en-US" sz="2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、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ワクワク感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を提供。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●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複数のアーティストが共に展開することで、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発信力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、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en-US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</a:t>
            </a:r>
            <a:r>
              <a:rPr lang="en-US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話題性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を高めることができる。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●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アートにふれることの魅力や大切さを来場者に実感し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 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ていただき、アーティストが活躍する、アートで生き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3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   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ていけるまちづくりの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第一歩を踏み出す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ことができる。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106F5635-E748-C6CD-1C8C-8AFBC959FF16}"/>
              </a:ext>
            </a:extLst>
          </p:cNvPr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４．事業の目的と期待される効果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3264154" y="452252"/>
            <a:ext cx="5708717" cy="702431"/>
          </a:xfrm>
          <a:prstGeom prst="wedgeRoundRectCallout">
            <a:avLst>
              <a:gd name="adj1" fmla="val -55062"/>
              <a:gd name="adj2" fmla="val -2472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思いを伝えたいあまり、書きすぎる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と、何を伝えたいのかわからない内容になり、逆効果</a:t>
            </a: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になることも・・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・。</a:t>
            </a:r>
            <a:endParaRPr lang="ja-JP" altLang="en-US" sz="1500" b="1" dirty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7921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xmlns="" id="{25E559B3-AD6C-F29C-B5E3-042DC7580AB7}"/>
              </a:ext>
            </a:extLst>
          </p:cNvPr>
          <p:cNvSpPr txBox="1"/>
          <p:nvPr/>
        </p:nvSpPr>
        <p:spPr>
          <a:xfrm>
            <a:off x="58020" y="750783"/>
            <a:ext cx="10634660" cy="5702553"/>
          </a:xfrm>
          <a:prstGeom prst="rect">
            <a:avLst/>
          </a:prstGeom>
          <a:ln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 algn="l">
              <a:lnSpc>
                <a:spcPct val="130000"/>
              </a:lnSpc>
            </a:pPr>
            <a:r>
              <a:rPr lang="ja-JP" altLang="en-US" sz="2400" b="1" i="0" dirty="0">
                <a:solidFill>
                  <a:schemeClr val="bg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■プロジェクト名</a:t>
            </a:r>
            <a:r>
              <a:rPr lang="ja-JP" altLang="en-US" sz="2400" b="1" i="0" dirty="0" smtClean="0">
                <a:solidFill>
                  <a:schemeClr val="bg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2400" b="1" i="0" dirty="0" smtClean="0">
              <a:solidFill>
                <a:schemeClr val="bg2">
                  <a:lumMod val="7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ja-JP" sz="24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ワクワクが炸裂する</a:t>
            </a:r>
            <a:r>
              <a:rPr lang="ja-JP" altLang="en-US" sz="2400" b="1" i="0" dirty="0" smtClean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北九州のアーティスト展（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仮称）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>
              <a:lnSpc>
                <a:spcPct val="130000"/>
              </a:lnSpc>
            </a:pPr>
            <a:r>
              <a:rPr lang="ja-JP" altLang="en-US" sz="20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b="1" dirty="0" smtClean="0">
              <a:solidFill>
                <a:schemeClr val="bg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■実施計画：</a:t>
            </a:r>
            <a:endParaRPr lang="en-US" altLang="ja-JP" sz="2400" b="1" dirty="0" smtClean="0">
              <a:solidFill>
                <a:schemeClr val="bg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１）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北九州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市で活動している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アーティストによる作品展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開催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・参加アーティスト数：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名（予定）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・作品ジャンル：絵画、彫刻、インスタレーション、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染色造形、ミクストメディア、日本画、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テキスタイルアートなど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・アーティスト同士のコラボレーション作品も展示予定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・展示作品数：会場と各作品サイズをふまえて調整。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次ページにつづく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75D756F6-D936-934C-F641-C9205A3E186E}"/>
              </a:ext>
            </a:extLst>
          </p:cNvPr>
          <p:cNvSpPr txBox="1"/>
          <p:nvPr/>
        </p:nvSpPr>
        <p:spPr>
          <a:xfrm>
            <a:off x="0" y="-15614"/>
            <a:ext cx="9144000" cy="5232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５．具体的な実施計画</a:t>
            </a:r>
            <a:endParaRPr lang="ja-JP" altLang="en-US" sz="28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/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3264155" y="452253"/>
            <a:ext cx="5642740" cy="537476"/>
          </a:xfrm>
          <a:prstGeom prst="wedgeRoundRectCallout">
            <a:avLst>
              <a:gd name="adj1" fmla="val -55062"/>
              <a:gd name="adj2" fmla="val -2472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：簡潔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にわかりやすく、具体的にお願いします。</a:t>
            </a:r>
            <a:endParaRPr lang="en-US" altLang="ja-JP" sz="1500" b="1" dirty="0" smtClean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　　　　箇条書きを有効に使いましょう</a:t>
            </a:r>
            <a:endParaRPr lang="ja-JP" altLang="en-US" sz="1500" b="1" dirty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235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xmlns="" id="{25E559B3-AD6C-F29C-B5E3-042DC7580AB7}"/>
              </a:ext>
            </a:extLst>
          </p:cNvPr>
          <p:cNvSpPr txBox="1"/>
          <p:nvPr/>
        </p:nvSpPr>
        <p:spPr>
          <a:xfrm>
            <a:off x="58021" y="602324"/>
            <a:ext cx="8928992" cy="5752729"/>
          </a:xfrm>
          <a:prstGeom prst="rect">
            <a:avLst/>
          </a:prstGeom>
          <a:ln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■実施計画：</a:t>
            </a:r>
            <a:endParaRPr lang="en-US" altLang="ja-JP" sz="2400" b="1" dirty="0" smtClean="0">
              <a:solidFill>
                <a:schemeClr val="bg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２）参加アーティストによる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アートワークショップ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を開催。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一例）絵の具をたらしてワクワクアート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絵の苦手な人も大丈夫！筆を使わず作品づくり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３）参加アーティストのポートフォリオと連絡先を掲載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した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リーフレット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を作成し、来場者に配布。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・サイズ等：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A6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サイズ、表紙含めて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できれば無線綴じにしたい。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４）アート展用の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en-US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無料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アカウントを作成。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en-US" altLang="ja-JP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lang="ja-JP" altLang="en-US" sz="2400" b="1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を活用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展開。プレスリリースも発信。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75D756F6-D936-934C-F641-C9205A3E186E}"/>
              </a:ext>
            </a:extLst>
          </p:cNvPr>
          <p:cNvSpPr txBox="1"/>
          <p:nvPr/>
        </p:nvSpPr>
        <p:spPr>
          <a:xfrm>
            <a:off x="-1" y="-1184"/>
            <a:ext cx="9192705" cy="5206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５．具体的な実施計画</a:t>
            </a:r>
            <a:endParaRPr lang="ja-JP" altLang="en-US" sz="28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3264155" y="452253"/>
            <a:ext cx="5642740" cy="537476"/>
          </a:xfrm>
          <a:prstGeom prst="wedgeRoundRectCallout">
            <a:avLst>
              <a:gd name="adj1" fmla="val -55062"/>
              <a:gd name="adj2" fmla="val -2472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ポイント：簡潔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にわかりやすく、具体的にお願いします。</a:t>
            </a:r>
            <a:endParaRPr lang="en-US" altLang="ja-JP" sz="1500" b="1" dirty="0" smtClean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　　　　箇条書きを有効に使いましょう</a:t>
            </a:r>
            <a:endParaRPr lang="ja-JP" altLang="en-US" sz="1500" b="1" dirty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663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75D756F6-D936-934C-F641-C9205A3E186E}"/>
              </a:ext>
            </a:extLst>
          </p:cNvPr>
          <p:cNvSpPr txBox="1"/>
          <p:nvPr/>
        </p:nvSpPr>
        <p:spPr>
          <a:xfrm>
            <a:off x="14431" y="-15614"/>
            <a:ext cx="9144000" cy="5232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６．展開イメージ</a:t>
            </a:r>
            <a:endParaRPr lang="ja-JP" altLang="en-US" sz="28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3264155" y="452252"/>
            <a:ext cx="5628325" cy="816507"/>
          </a:xfrm>
          <a:prstGeom prst="wedgeRoundRectCallout">
            <a:avLst>
              <a:gd name="adj1" fmla="val -36020"/>
              <a:gd name="adj2" fmla="val 80754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：参考としてイメージ写真等を挿入するといいですね。載せる写真がない場合や挿入することが難しい場合は、必要ありませんので、このページは削除してください。</a:t>
            </a:r>
            <a:endParaRPr lang="en-US" altLang="ja-JP" sz="1500" b="1" dirty="0" smtClean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2492896"/>
            <a:ext cx="69847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https://</a:t>
            </a:r>
            <a:r>
              <a:rPr lang="en-US" altLang="ja-JP" dirty="0" err="1"/>
              <a:t>support.microsoft.com</a:t>
            </a:r>
            <a:r>
              <a:rPr lang="en-US" altLang="ja-JP" dirty="0"/>
              <a:t>/</a:t>
            </a:r>
            <a:r>
              <a:rPr lang="en-US" altLang="ja-JP" dirty="0" err="1"/>
              <a:t>ja-jp</a:t>
            </a:r>
            <a:r>
              <a:rPr lang="en-US" altLang="ja-JP" dirty="0"/>
              <a:t>/office/</a:t>
            </a:r>
            <a:r>
              <a:rPr lang="en-US" altLang="ja-JP" dirty="0" err="1"/>
              <a:t>powerpoint</a:t>
            </a:r>
            <a:r>
              <a:rPr lang="en-US" altLang="ja-JP" dirty="0"/>
              <a:t>-%E3%81%A7%E7%94%BB%E5%83%8F%E3%82%92%E6%8C%BF%E5%85%A5%E3%81%99%E3%82%8B-5f7368d2-ee94-4b94-a6f2-a663646a07e1#:~:text=%E7%94%BB%E5%83%8F%E3%82%92%E6%8C%BF%E5%85%A5%E3%81%99%E3%82%8B%E3%82%B9%E3%83%A9%E3%82%A4%E3%83%89%E3%82%92%E9%96%8B%E3%81%8D%E3%81%BE%E3%81%99%E3%80%82,%E7%94%BB%E5%83%8F%E3%82%92%E9%81%B8%E6%8A%9E%E3%81%97%E3%81%BE%E3%81%99%E3%80%82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22682" y="1916832"/>
            <a:ext cx="665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以下、マイクロソフト公式で紹介されている画像の挿入ページです。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7005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xmlns="" id="{0881172E-7CF6-FB27-D746-3668462BF045}"/>
              </a:ext>
            </a:extLst>
          </p:cNvPr>
          <p:cNvSpPr txBox="1"/>
          <p:nvPr/>
        </p:nvSpPr>
        <p:spPr>
          <a:xfrm>
            <a:off x="179512" y="620688"/>
            <a:ext cx="8964488" cy="6063197"/>
          </a:xfrm>
          <a:prstGeom prst="rect">
            <a:avLst/>
          </a:prstGeom>
          <a:ln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24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実施予定日：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日（土）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〜8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endParaRPr lang="en-US" altLang="ja-JP" sz="2400" b="1" dirty="0" smtClean="0">
              <a:solidFill>
                <a:schemeClr val="bg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24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実施場所　：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旧大阪商船（門司港レトロ地区）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endParaRPr lang="en-US" altLang="ja-JP" sz="2400" b="1" dirty="0" smtClean="0">
              <a:solidFill>
                <a:schemeClr val="bg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■実施スケジュール：</a:t>
            </a:r>
            <a:endParaRPr lang="en-US" altLang="ja-JP" sz="2400" b="1" dirty="0" smtClean="0">
              <a:solidFill>
                <a:schemeClr val="bg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月：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会場予約、出展アーティスト最終決定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アカウント取得、</a:t>
            </a:r>
            <a:r>
              <a:rPr lang="en-US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展開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始動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○10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〜12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月：アーティストとの出展作品調整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○11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月：アーティスト作品創作開始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〜3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月：　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出展作品内容確定、・展示方法等企画調整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○3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月：リーフレット作成開始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○4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〜6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月：展示物等作成、作品最終確認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○6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月：リーフレット完成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○7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月：設営、展覧会開催</a:t>
            </a:r>
            <a:r>
              <a:rPr lang="ja-JP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endParaRPr lang="en-US" altLang="ja-JP" sz="24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D5210C3-F111-FE90-399C-A61E2914C473}"/>
              </a:ext>
            </a:extLst>
          </p:cNvPr>
          <p:cNvSpPr txBox="1"/>
          <p:nvPr/>
        </p:nvSpPr>
        <p:spPr>
          <a:xfrm>
            <a:off x="0" y="0"/>
            <a:ext cx="9192706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７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. 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実施予定日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とスケジュール、実施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場所</a:t>
            </a:r>
          </a:p>
        </p:txBody>
      </p:sp>
      <p:sp>
        <p:nvSpPr>
          <p:cNvPr id="5" name="角丸四角形吹き出し 4"/>
          <p:cNvSpPr/>
          <p:nvPr/>
        </p:nvSpPr>
        <p:spPr>
          <a:xfrm>
            <a:off x="3501260" y="1844824"/>
            <a:ext cx="5642740" cy="537476"/>
          </a:xfrm>
          <a:prstGeom prst="wedgeRoundRectCallout">
            <a:avLst>
              <a:gd name="adj1" fmla="val -55647"/>
              <a:gd name="adj2" fmla="val -16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ポイント：簡潔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にわかりやすく、具体的にお願いします。</a:t>
            </a:r>
            <a:endParaRPr lang="en-US" altLang="ja-JP" sz="1500" b="1" dirty="0" smtClean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　　　　箇条書きを有効に使いましょう</a:t>
            </a:r>
            <a:endParaRPr lang="ja-JP" altLang="en-US" sz="1500" b="1" dirty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6692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xmlns="" id="{25E559B3-AD6C-F29C-B5E3-042DC7580AB7}"/>
              </a:ext>
            </a:extLst>
          </p:cNvPr>
          <p:cNvSpPr txBox="1"/>
          <p:nvPr/>
        </p:nvSpPr>
        <p:spPr>
          <a:xfrm>
            <a:off x="179512" y="908720"/>
            <a:ext cx="8640960" cy="4784002"/>
          </a:xfrm>
          <a:prstGeom prst="rect">
            <a:avLst/>
          </a:prstGeom>
          <a:ln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endParaRPr lang="en-US" altLang="ja-JP" sz="2400" b="1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 smtClean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■対象　　：</a:t>
            </a:r>
            <a:r>
              <a:rPr lang="en-US" altLang="ja-JP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○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アートに関心のある方を中心に、</a:t>
            </a:r>
            <a:endParaRPr lang="en-US" altLang="ja-JP" sz="28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 　より多くの北九州市民のみなさんに</a:t>
            </a:r>
            <a:endParaRPr lang="en-US" altLang="ja-JP" sz="28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</a:t>
            </a:r>
            <a:r>
              <a:rPr lang="en-US" altLang="ja-JP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 </a:t>
            </a:r>
            <a:r>
              <a:rPr lang="en-US" altLang="en-US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</a:t>
            </a:r>
            <a:r>
              <a:rPr lang="en-US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 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関心を持っていただきたい。</a:t>
            </a:r>
            <a:endParaRPr lang="en-US" altLang="ja-JP" sz="2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</a:t>
            </a:r>
            <a:r>
              <a:rPr lang="en-US" altLang="ja-JP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 ○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小学生以下の親子連れ</a:t>
            </a:r>
            <a:endParaRPr lang="en-US" altLang="ja-JP" sz="28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</a:t>
            </a:r>
            <a:r>
              <a:rPr lang="en-US" altLang="en-US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</a:t>
            </a:r>
            <a:r>
              <a:rPr lang="en-US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</a:t>
            </a:r>
            <a:r>
              <a:rPr lang="en-US" altLang="ja-JP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○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市内の企業の方々</a:t>
            </a:r>
            <a:endParaRPr lang="en-US" altLang="ja-JP" sz="2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endParaRPr lang="en-US" altLang="ja-JP" sz="28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 smtClean="0">
                <a:solidFill>
                  <a:srgbClr val="606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■目標人数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：</a:t>
            </a:r>
            <a:r>
              <a:rPr lang="ja-JP" altLang="en-US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</a:t>
            </a:r>
            <a:r>
              <a:rPr lang="en-US" altLang="ja-JP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9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日間で合計</a:t>
            </a:r>
            <a:r>
              <a:rPr lang="en-US" altLang="ja-JP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380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名</a:t>
            </a:r>
            <a:endParaRPr lang="en-US" altLang="ja-JP" sz="28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（内訳）</a:t>
            </a:r>
            <a:endParaRPr lang="en-US" altLang="ja-JP" sz="28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　　平日</a:t>
            </a:r>
            <a:r>
              <a:rPr lang="en-US" altLang="ja-JP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:1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日</a:t>
            </a:r>
            <a:r>
              <a:rPr lang="en-US" altLang="ja-JP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20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名</a:t>
            </a:r>
            <a:r>
              <a:rPr lang="en-US" altLang="ja-JP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×5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日、土日</a:t>
            </a:r>
            <a:r>
              <a:rPr lang="en-US" altLang="ja-JP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:1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日</a:t>
            </a:r>
            <a:r>
              <a:rPr lang="en-US" altLang="ja-JP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70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人</a:t>
            </a:r>
            <a:r>
              <a:rPr lang="en-US" altLang="ja-JP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×4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日</a:t>
            </a:r>
            <a:endParaRPr lang="en-US" altLang="ja-JP" sz="28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ja-JP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　　　</a:t>
            </a:r>
            <a:endParaRPr lang="ja-JP" altLang="en-US" sz="21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A9DBAFF7-B2D5-5133-9EF5-AE9A71CA6B35}"/>
              </a:ext>
            </a:extLst>
          </p:cNvPr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８．対象と目標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人数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3501260" y="476672"/>
            <a:ext cx="5642740" cy="537476"/>
          </a:xfrm>
          <a:prstGeom prst="wedgeRoundRectCallout">
            <a:avLst>
              <a:gd name="adj1" fmla="val -55062"/>
              <a:gd name="adj2" fmla="val -2472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1500" b="1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：例えば、</a:t>
            </a:r>
            <a:r>
              <a:rPr lang="en-US" altLang="ja-JP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地区の</a:t>
            </a:r>
            <a:r>
              <a:rPr lang="en-US" altLang="ja-JP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小学校の</a:t>
            </a:r>
            <a:r>
              <a:rPr lang="en-US" altLang="ja-JP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500" b="1" dirty="0" smtClean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年生ほか、より具体的に記載できる場合は記載していください。</a:t>
            </a:r>
            <a:endParaRPr lang="ja-JP" altLang="en-US" sz="1500" b="1" dirty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5548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9469</TotalTime>
  <Words>743</Words>
  <Application>Microsoft Macintosh PowerPoint</Application>
  <PresentationFormat>画面に合わせる (4:3)</PresentationFormat>
  <Paragraphs>179</Paragraphs>
  <Slides>10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2_標準デザイン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pc15</dc:creator>
  <cp:lastModifiedBy>k k</cp:lastModifiedBy>
  <cp:revision>543</cp:revision>
  <cp:lastPrinted>2020-06-03T07:15:33Z</cp:lastPrinted>
  <dcterms:created xsi:type="dcterms:W3CDTF">2018-12-10T05:17:01Z</dcterms:created>
  <dcterms:modified xsi:type="dcterms:W3CDTF">2024-05-14T08:53:47Z</dcterms:modified>
</cp:coreProperties>
</file>