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9"/>
  </p:notesMasterIdLst>
  <p:sldIdLst>
    <p:sldId id="791" r:id="rId2"/>
    <p:sldId id="810" r:id="rId3"/>
    <p:sldId id="814" r:id="rId4"/>
    <p:sldId id="816" r:id="rId5"/>
    <p:sldId id="817" r:id="rId6"/>
    <p:sldId id="815" r:id="rId7"/>
    <p:sldId id="818" r:id="rId8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FF9900"/>
    <a:srgbClr val="D3DDEB"/>
    <a:srgbClr val="FFFF99"/>
    <a:srgbClr val="99CCFF"/>
    <a:srgbClr val="FFFFFF"/>
    <a:srgbClr val="FFCCFF"/>
    <a:srgbClr val="3CA3A2"/>
    <a:srgbClr val="A2FB75"/>
    <a:srgbClr val="F1D5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5898EA-0D37-D054-01B5-EB78ACB1C72D}" v="9" dt="2023-05-06T03:39:51.9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85" autoAdjust="0"/>
    <p:restoredTop sz="93837" autoAdjust="0"/>
  </p:normalViewPr>
  <p:slideViewPr>
    <p:cSldViewPr>
      <p:cViewPr varScale="1">
        <p:scale>
          <a:sx n="67" d="100"/>
          <a:sy n="67" d="100"/>
        </p:scale>
        <p:origin x="182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0" d="100"/>
        <a:sy n="70" d="100"/>
      </p:scale>
      <p:origin x="0" y="-24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2" cy="511731"/>
          </a:xfrm>
          <a:prstGeom prst="rect">
            <a:avLst/>
          </a:prstGeom>
        </p:spPr>
        <p:txBody>
          <a:bodyPr vert="horz" lIns="99037" tIns="49516" rIns="99037" bIns="495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7" y="0"/>
            <a:ext cx="3076362" cy="511731"/>
          </a:xfrm>
          <a:prstGeom prst="rect">
            <a:avLst/>
          </a:prstGeom>
        </p:spPr>
        <p:txBody>
          <a:bodyPr vert="horz" lIns="99037" tIns="49516" rIns="99037" bIns="49516" rtlCol="0"/>
          <a:lstStyle>
            <a:lvl1pPr algn="r">
              <a:defRPr sz="1200"/>
            </a:lvl1pPr>
          </a:lstStyle>
          <a:p>
            <a:fld id="{FC78AA46-B795-4EBF-AAEB-ABF4F518ECCA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6763"/>
            <a:ext cx="5114925" cy="383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37" tIns="49516" rIns="99037" bIns="495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3" y="4861441"/>
            <a:ext cx="5679438" cy="4605576"/>
          </a:xfrm>
          <a:prstGeom prst="rect">
            <a:avLst/>
          </a:prstGeom>
        </p:spPr>
        <p:txBody>
          <a:bodyPr vert="horz" lIns="99037" tIns="49516" rIns="99037" bIns="495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2" cy="511731"/>
          </a:xfrm>
          <a:prstGeom prst="rect">
            <a:avLst/>
          </a:prstGeom>
        </p:spPr>
        <p:txBody>
          <a:bodyPr vert="horz" lIns="99037" tIns="49516" rIns="99037" bIns="495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7" y="9721107"/>
            <a:ext cx="3076362" cy="511731"/>
          </a:xfrm>
          <a:prstGeom prst="rect">
            <a:avLst/>
          </a:prstGeom>
        </p:spPr>
        <p:txBody>
          <a:bodyPr vert="horz" lIns="99037" tIns="49516" rIns="99037" bIns="49516" rtlCol="0" anchor="b"/>
          <a:lstStyle>
            <a:lvl1pPr algn="r">
              <a:defRPr sz="1200"/>
            </a:lvl1pPr>
          </a:lstStyle>
          <a:p>
            <a:fld id="{70DF3F1C-290F-4244-911E-6F22DDF5ED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843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6763"/>
            <a:ext cx="5114925" cy="3836987"/>
          </a:xfrm>
          <a:ln/>
        </p:spPr>
      </p:sp>
      <p:sp>
        <p:nvSpPr>
          <p:cNvPr id="73731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ja-JP" dirty="0"/>
          </a:p>
        </p:txBody>
      </p:sp>
      <p:sp>
        <p:nvSpPr>
          <p:cNvPr id="73732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64018" indent="-293853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75417" indent="-235083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45582" indent="-235083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115747" indent="-235083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85917" indent="-23508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3056082" indent="-23508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526247" indent="-23508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996416" indent="-23508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defTabSz="947684">
              <a:defRPr/>
            </a:pPr>
            <a:fld id="{0E1172AC-1DB2-42F0-B539-217480468B58}" type="slidenum">
              <a:rPr lang="en-US" altLang="ja-JP">
                <a:solidFill>
                  <a:srgbClr val="000000"/>
                </a:solidFill>
              </a:rPr>
              <a:pPr defTabSz="947684">
                <a:defRPr/>
              </a:pPr>
              <a:t>1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956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92188" y="766763"/>
            <a:ext cx="5114925" cy="3836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DF3F1C-290F-4244-911E-6F22DDF5ED2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96337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92188" y="766763"/>
            <a:ext cx="5114925" cy="3836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DF3F1C-290F-4244-911E-6F22DDF5ED2E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97946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92188" y="766763"/>
            <a:ext cx="5114925" cy="3836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DF3F1C-290F-4244-911E-6F22DDF5ED2E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8931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92188" y="766763"/>
            <a:ext cx="5114925" cy="3836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DF3F1C-290F-4244-911E-6F22DDF5ED2E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34800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92188" y="766763"/>
            <a:ext cx="5114925" cy="3836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DF3F1C-290F-4244-911E-6F22DDF5ED2E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65090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92188" y="766763"/>
            <a:ext cx="5114925" cy="3836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DF3F1C-290F-4244-911E-6F22DDF5ED2E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1689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 userDrawn="1"/>
        </p:nvSpPr>
        <p:spPr>
          <a:xfrm>
            <a:off x="8460432" y="6471185"/>
            <a:ext cx="6480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fld id="{3E881B3C-C552-4587-87DF-7D2E5DA74E1F}" type="slidenum">
              <a:rPr lang="ja-JP" altLang="en-US" sz="1100" b="1" smtClean="0">
                <a:solidFill>
                  <a:srgbClr val="FFFFFF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ja-JP" altLang="en-US" sz="1100" b="1" dirty="0">
              <a:solidFill>
                <a:srgbClr val="FFFFFF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1" name="直線コネクタ 10"/>
          <p:cNvCxnSpPr/>
          <p:nvPr userDrawn="1"/>
        </p:nvCxnSpPr>
        <p:spPr>
          <a:xfrm>
            <a:off x="251520" y="548680"/>
            <a:ext cx="8892480" cy="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8591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 userDrawn="1"/>
        </p:nvSpPr>
        <p:spPr>
          <a:xfrm>
            <a:off x="8460432" y="6471185"/>
            <a:ext cx="6480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fld id="{3E881B3C-C552-4587-87DF-7D2E5DA74E1F}" type="slidenum">
              <a:rPr lang="ja-JP" altLang="en-US" sz="1100" b="1" smtClean="0">
                <a:solidFill>
                  <a:srgbClr val="FFFFFF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ja-JP" altLang="en-US" sz="1100" b="1" dirty="0">
              <a:solidFill>
                <a:srgbClr val="FFFFFF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2591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 userDrawn="1"/>
        </p:nvSpPr>
        <p:spPr>
          <a:xfrm>
            <a:off x="8460432" y="6471185"/>
            <a:ext cx="6480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fld id="{3E881B3C-C552-4587-87DF-7D2E5DA74E1F}" type="slidenum">
              <a:rPr lang="ja-JP" altLang="en-US" sz="1100" b="1" smtClean="0">
                <a:solidFill>
                  <a:srgbClr val="FFFFFF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ja-JP" altLang="en-US" sz="1100" b="1" dirty="0">
              <a:solidFill>
                <a:srgbClr val="FFFFFF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467544" y="3068960"/>
            <a:ext cx="8676456" cy="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7681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 userDrawn="1"/>
        </p:nvSpPr>
        <p:spPr>
          <a:xfrm>
            <a:off x="8460432" y="6471185"/>
            <a:ext cx="6480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fld id="{3E881B3C-C552-4587-87DF-7D2E5DA74E1F}" type="slidenum">
              <a:rPr lang="ja-JP" altLang="en-US" sz="1100" b="1" smtClean="0">
                <a:solidFill>
                  <a:srgbClr val="FFFFFF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ja-JP" altLang="en-US" sz="1100" b="1" dirty="0">
              <a:solidFill>
                <a:srgbClr val="FFFFFF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 userDrawn="1"/>
        </p:nvSpPr>
        <p:spPr>
          <a:xfrm>
            <a:off x="2610036" y="6525344"/>
            <a:ext cx="3888432" cy="216024"/>
          </a:xfrm>
          <a:prstGeom prst="rect">
            <a:avLst/>
          </a:prstGeom>
          <a:noFill/>
        </p:spPr>
        <p:txBody>
          <a:bodyPr vert="horz" wrap="none" rtlCol="0" anchor="ctr" anchorCtr="0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000" dirty="0">
                <a:solidFill>
                  <a:srgbClr val="FFFFFF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Copyright</a:t>
            </a:r>
            <a:r>
              <a:rPr lang="ja-JP" altLang="en-US" sz="1000" dirty="0">
                <a:solidFill>
                  <a:srgbClr val="FFFFFF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Ⓒ</a:t>
            </a:r>
            <a:r>
              <a:rPr lang="en-US" altLang="ja-JP" sz="1000" dirty="0">
                <a:solidFill>
                  <a:srgbClr val="FFFFFF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2018</a:t>
            </a:r>
            <a:r>
              <a:rPr lang="ja-JP" altLang="en-US" sz="1000" dirty="0">
                <a:solidFill>
                  <a:srgbClr val="FFFFFF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000" dirty="0">
                <a:solidFill>
                  <a:srgbClr val="FFFFFF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KPEC All Rights Reserved</a:t>
            </a:r>
            <a:endParaRPr lang="ja-JP" altLang="en-US" sz="1000" dirty="0">
              <a:solidFill>
                <a:srgbClr val="FFFFFF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3467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9366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6625F1-9E4B-4D02-9E27-86FA3EA99481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5C09994-F0D1-4C81-9488-4804644A0034}"/>
              </a:ext>
            </a:extLst>
          </p:cNvPr>
          <p:cNvSpPr txBox="1"/>
          <p:nvPr userDrawn="1"/>
        </p:nvSpPr>
        <p:spPr>
          <a:xfrm>
            <a:off x="2610036" y="6525344"/>
            <a:ext cx="3888432" cy="216024"/>
          </a:xfrm>
          <a:prstGeom prst="rect">
            <a:avLst/>
          </a:prstGeom>
          <a:noFill/>
        </p:spPr>
        <p:txBody>
          <a:bodyPr vert="horz" wrap="none" rtlCol="0" anchor="ctr" anchorCtr="0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000" dirty="0">
                <a:solidFill>
                  <a:srgbClr val="FFFFFF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Copyright</a:t>
            </a:r>
            <a:r>
              <a:rPr lang="ja-JP" altLang="en-US" sz="1000" dirty="0">
                <a:solidFill>
                  <a:srgbClr val="FFFFFF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Ⓒ</a:t>
            </a:r>
            <a:r>
              <a:rPr lang="en-US" altLang="ja-JP" sz="1000" dirty="0">
                <a:solidFill>
                  <a:srgbClr val="FFFFFF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2021</a:t>
            </a:r>
            <a:r>
              <a:rPr lang="ja-JP" altLang="en-US" sz="1000" dirty="0">
                <a:solidFill>
                  <a:srgbClr val="FFFFFF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000" dirty="0">
                <a:solidFill>
                  <a:srgbClr val="FFFFFF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KPEC All Rights Reserved</a:t>
            </a:r>
            <a:endParaRPr lang="ja-JP" altLang="en-US" sz="1000" dirty="0">
              <a:solidFill>
                <a:srgbClr val="FFFFFF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4218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15BA508-7008-4E9C-AF2A-13AF6F4F8541}"/>
              </a:ext>
            </a:extLst>
          </p:cNvPr>
          <p:cNvSpPr txBox="1"/>
          <p:nvPr/>
        </p:nvSpPr>
        <p:spPr>
          <a:xfrm>
            <a:off x="0" y="764704"/>
            <a:ext cx="9144000" cy="6074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solidFill>
                  <a:srgbClr val="0070C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＊以降、青字は記載例</a:t>
            </a:r>
            <a:endParaRPr lang="en-US" altLang="ja-JP" sz="2000" b="1" dirty="0">
              <a:solidFill>
                <a:srgbClr val="0070C0"/>
              </a:solidFill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0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000" b="1" dirty="0">
                <a:solidFill>
                  <a:schemeClr val="bg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団体名        ：</a:t>
            </a:r>
            <a:r>
              <a:rPr lang="ja-JP" altLang="en-US" sz="20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公益財団法人 北九州活性化協議会　代表者：高城いづみ</a:t>
            </a:r>
            <a:endParaRPr lang="en-US" altLang="ja-JP" sz="20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000" b="1" dirty="0">
                <a:solidFill>
                  <a:schemeClr val="bg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設立年月日  ：</a:t>
            </a:r>
            <a:r>
              <a:rPr lang="ja-JP" altLang="en-US" sz="2000" b="1" i="0" dirty="0">
                <a:solidFill>
                  <a:srgbClr val="0070C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昭和６３年９月</a:t>
            </a:r>
            <a:endParaRPr lang="en-US" altLang="ja-JP" sz="20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000" b="1" dirty="0">
                <a:solidFill>
                  <a:schemeClr val="bg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設立目的</a:t>
            </a:r>
            <a:r>
              <a:rPr lang="en-US" altLang="ja-JP" sz="2000" b="1" dirty="0">
                <a:solidFill>
                  <a:schemeClr val="bg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</a:t>
            </a:r>
            <a:r>
              <a:rPr lang="ja-JP" altLang="en-US" sz="2000" b="1" dirty="0">
                <a:solidFill>
                  <a:schemeClr val="bg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ja-JP" altLang="en-US" sz="20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製鉄業の衰退に伴い北九州市が衰退することに危機感を抱いた</a:t>
            </a:r>
            <a:endParaRPr lang="en-US" altLang="ja-JP" sz="20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0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本市の経済４団体、企業、市民の賛同を得て、経済、文化、教育を</a:t>
            </a:r>
            <a:endParaRPr lang="en-US" altLang="ja-JP" sz="20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0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中心に市の活性化に寄与する事業を行う目的で設立。 </a:t>
            </a:r>
            <a:endParaRPr lang="en-US" altLang="ja-JP" sz="20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05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ja-JP" altLang="en-US" sz="2000" b="1" dirty="0">
                <a:solidFill>
                  <a:schemeClr val="bg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活動実績： ：</a:t>
            </a:r>
            <a:r>
              <a:rPr lang="ja-JP" altLang="en-US" sz="20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産業人材育成フォーラム・インターンシップ</a:t>
            </a:r>
            <a:r>
              <a:rPr lang="ja-JP" altLang="en-US" sz="20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（経済・教育）</a:t>
            </a:r>
            <a:endParaRPr lang="ja-JP" altLang="en-US" sz="2000" b="1" i="0" dirty="0">
              <a:solidFill>
                <a:srgbClr val="0070C0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ja-JP" altLang="en-US" sz="2000" b="1" i="0" dirty="0">
                <a:solidFill>
                  <a:srgbClr val="0070C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 ： 北九州の企業人による小学校応援団（教育）</a:t>
            </a:r>
            <a:endParaRPr lang="en-US" altLang="ja-JP" sz="2000" b="1" i="0" dirty="0">
              <a:solidFill>
                <a:srgbClr val="0070C0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en-US" altLang="ja-JP" sz="20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lang="ja-JP" altLang="en-US" sz="20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 ： 百三十銀行ギャラリーの運営（文化）</a:t>
            </a:r>
            <a:endParaRPr lang="en-US" altLang="ja-JP" sz="20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en-US" altLang="ja-JP" sz="2000" b="1" i="0" dirty="0">
                <a:solidFill>
                  <a:srgbClr val="0070C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lang="ja-JP" altLang="en-US" sz="2000" b="1" i="0" dirty="0">
                <a:solidFill>
                  <a:srgbClr val="0070C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　  ： 風力発電人材育成事業（経済）</a:t>
            </a:r>
            <a:endParaRPr lang="en-US" altLang="ja-JP" sz="2000" b="1" i="0" dirty="0">
              <a:solidFill>
                <a:srgbClr val="0070C0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ja-JP" altLang="en-US" sz="20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 ：１０００人の夢寄金（教育・文化）など</a:t>
            </a:r>
            <a:endParaRPr lang="en-US" altLang="ja-JP" sz="20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endParaRPr lang="en-US" altLang="ja-JP" sz="10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solidFill>
                  <a:srgbClr val="0070C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ポイント</a:t>
            </a:r>
            <a:r>
              <a:rPr lang="en-US" altLang="ja-JP" b="1" dirty="0">
                <a:solidFill>
                  <a:srgbClr val="0070C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lang="ja-JP" altLang="en-US" b="1" dirty="0">
                <a:solidFill>
                  <a:srgbClr val="0070C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簡潔に説明してください。団体の紹介（自己紹介）には時間をかけない方が良いです</a:t>
            </a:r>
            <a:endParaRPr lang="en-US" altLang="ja-JP" b="1" dirty="0">
              <a:solidFill>
                <a:srgbClr val="0070C0"/>
              </a:solidFill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D94C18C-66FF-B34A-4325-56292B6F2FBC}"/>
              </a:ext>
            </a:extLst>
          </p:cNvPr>
          <p:cNvSpPr txBox="1"/>
          <p:nvPr/>
        </p:nvSpPr>
        <p:spPr>
          <a:xfrm>
            <a:off x="0" y="15007"/>
            <a:ext cx="9144000" cy="523220"/>
          </a:xfrm>
          <a:prstGeom prst="rect">
            <a:avLst/>
          </a:prstGeom>
          <a:gradFill>
            <a:gsLst>
              <a:gs pos="6000">
                <a:srgbClr val="EEF7F8"/>
              </a:gs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35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 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団体の紹介（自己紹介） </a:t>
            </a:r>
            <a:endParaRPr lang="ja-JP" alt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136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4">
            <a:extLst>
              <a:ext uri="{FF2B5EF4-FFF2-40B4-BE49-F238E27FC236}">
                <a16:creationId xmlns:a16="http://schemas.microsoft.com/office/drawing/2014/main" id="{25E559B3-AD6C-F29C-B5E3-042DC7580AB7}"/>
              </a:ext>
            </a:extLst>
          </p:cNvPr>
          <p:cNvSpPr txBox="1"/>
          <p:nvPr/>
        </p:nvSpPr>
        <p:spPr>
          <a:xfrm>
            <a:off x="115053" y="692696"/>
            <a:ext cx="8921443" cy="5138714"/>
          </a:xfrm>
          <a:prstGeom prst="rect">
            <a:avLst/>
          </a:prstGeom>
          <a:ln>
            <a:noFill/>
          </a:ln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50000"/>
              </a:lnSpc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2400" b="1" i="0" dirty="0">
                <a:solidFill>
                  <a:srgbClr val="0070C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2400" b="1" i="0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u="sng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支援したい人と支援を必要とする人を「かけ橋」で結ぶ民間の仕組み</a:t>
            </a:r>
            <a:endParaRPr lang="en-US" altLang="ja-JP" sz="2400" b="1" i="0" u="sng" dirty="0">
              <a:solidFill>
                <a:srgbClr val="0070C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525">
              <a:lnSpc>
                <a:spcPct val="150000"/>
              </a:lnSpc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700" b="1" i="0" dirty="0">
                <a:solidFill>
                  <a:srgbClr val="0070C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    </a:t>
            </a:r>
            <a:endParaRPr lang="en-US" altLang="ja-JP" sz="700" b="1" i="0" dirty="0">
              <a:solidFill>
                <a:srgbClr val="0070C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525">
              <a:lnSpc>
                <a:spcPct val="150000"/>
              </a:lnSpc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2400" b="1" i="0" dirty="0">
                <a:solidFill>
                  <a:srgbClr val="0070C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　　本事業は、本市の都市格を高めていくという趣旨に賛同する</a:t>
            </a:r>
            <a:endParaRPr lang="en-US" altLang="ja-JP" sz="2400" b="1" i="0" dirty="0">
              <a:solidFill>
                <a:srgbClr val="0070C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525">
              <a:lnSpc>
                <a:spcPct val="150000"/>
              </a:lnSpc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2400" b="1" i="0" dirty="0">
                <a:solidFill>
                  <a:srgbClr val="0070C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    法人・個人・団体から広く寄付金を集め、市民の自主的な教育・</a:t>
            </a:r>
            <a:endParaRPr lang="en-US" altLang="ja-JP" sz="2400" b="1" i="0" dirty="0">
              <a:solidFill>
                <a:srgbClr val="0070C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525">
              <a:lnSpc>
                <a:spcPct val="150000"/>
              </a:lnSpc>
              <a:spcBef>
                <a:spcPts val="75"/>
              </a:spcBef>
              <a:tabLst>
                <a:tab pos="4662964" algn="l"/>
              </a:tabLst>
            </a:pPr>
            <a:r>
              <a:rPr lang="en-US" altLang="ja-JP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</a:t>
            </a:r>
            <a:r>
              <a:rPr lang="ja-JP" altLang="en-US" sz="2400" b="1" i="0" dirty="0">
                <a:solidFill>
                  <a:srgbClr val="0070C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文化活動に対する活動費用の助成を行うことで、このまちの都市格</a:t>
            </a:r>
            <a:endParaRPr lang="en-US" altLang="ja-JP" sz="2400" b="1" i="0" dirty="0">
              <a:solidFill>
                <a:srgbClr val="0070C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525">
              <a:lnSpc>
                <a:spcPct val="150000"/>
              </a:lnSpc>
              <a:spcBef>
                <a:spcPts val="75"/>
              </a:spcBef>
              <a:tabLst>
                <a:tab pos="4662964" algn="l"/>
              </a:tabLst>
            </a:pPr>
            <a:r>
              <a:rPr lang="en-US" altLang="ja-JP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</a:t>
            </a:r>
            <a:r>
              <a:rPr lang="ja-JP" altLang="en-US" sz="2400" b="1" i="0" dirty="0">
                <a:solidFill>
                  <a:srgbClr val="0070C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の向上を図り、本市の活性化に寄与することを目的とします。</a:t>
            </a:r>
            <a:endParaRPr lang="en-US" altLang="ja-JP" sz="24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525">
              <a:lnSpc>
                <a:spcPct val="150000"/>
              </a:lnSpc>
              <a:spcBef>
                <a:spcPts val="75"/>
              </a:spcBef>
              <a:tabLst>
                <a:tab pos="4662964" algn="l"/>
              </a:tabLst>
            </a:pPr>
            <a:endParaRPr lang="en-US" altLang="ja-JP" sz="9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525">
              <a:lnSpc>
                <a:spcPct val="150000"/>
              </a:lnSpc>
              <a:spcBef>
                <a:spcPts val="75"/>
              </a:spcBef>
              <a:tabLst>
                <a:tab pos="4662964" algn="l"/>
              </a:tabLst>
            </a:pPr>
            <a:r>
              <a:rPr lang="ja-JP" altLang="en-US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「都市格」とは都市の品格のこと。</a:t>
            </a:r>
            <a:endParaRPr lang="en-US" altLang="ja-JP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525">
              <a:lnSpc>
                <a:spcPct val="150000"/>
              </a:lnSpc>
              <a:spcBef>
                <a:spcPts val="75"/>
              </a:spcBef>
              <a:tabLst>
                <a:tab pos="4662964" algn="l"/>
              </a:tabLst>
            </a:pPr>
            <a:r>
              <a:rPr lang="ja-JP" altLang="en-US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教育と文化を、都市の品格を高める重要な 基本要素と考えています</a:t>
            </a:r>
            <a:endParaRPr lang="en-US" altLang="ja-JP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525">
              <a:lnSpc>
                <a:spcPct val="150000"/>
              </a:lnSpc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r>
              <a:rPr lang="ja-JP" altLang="en-US" sz="1600" b="0" i="0" dirty="0">
                <a:solidFill>
                  <a:srgbClr val="0070C0"/>
                </a:solidFill>
                <a:effectLst/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ポイント：簡潔に判りやすく。核心部分の説明をお願いします。</a:t>
            </a:r>
          </a:p>
          <a:p>
            <a:pPr marL="9525">
              <a:lnSpc>
                <a:spcPct val="150000"/>
              </a:lnSpc>
              <a:spcBef>
                <a:spcPts val="75"/>
              </a:spcBef>
              <a:tabLst>
                <a:tab pos="4662964" algn="l"/>
              </a:tabLst>
            </a:pPr>
            <a:endParaRPr lang="en-US" altLang="ja-JP" sz="2400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026" name="Picture 2" descr=" ">
            <a:extLst>
              <a:ext uri="{FF2B5EF4-FFF2-40B4-BE49-F238E27FC236}">
                <a16:creationId xmlns:a16="http://schemas.microsoft.com/office/drawing/2014/main" id="{15CDF2FF-B526-5056-D364-026D17FD2F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704633"/>
            <a:ext cx="9108504" cy="1156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E11AB2D-282C-EF96-44EC-6827D989B74B}"/>
              </a:ext>
            </a:extLst>
          </p:cNvPr>
          <p:cNvSpPr txBox="1"/>
          <p:nvPr/>
        </p:nvSpPr>
        <p:spPr>
          <a:xfrm>
            <a:off x="0" y="25460"/>
            <a:ext cx="9144000" cy="523220"/>
          </a:xfrm>
          <a:prstGeom prst="rect">
            <a:avLst/>
          </a:prstGeom>
          <a:gradFill>
            <a:gsLst>
              <a:gs pos="6000">
                <a:srgbClr val="EEF7F8"/>
              </a:gs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35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2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．事業の目的</a:t>
            </a:r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7133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4">
            <a:extLst>
              <a:ext uri="{FF2B5EF4-FFF2-40B4-BE49-F238E27FC236}">
                <a16:creationId xmlns:a16="http://schemas.microsoft.com/office/drawing/2014/main" id="{25E559B3-AD6C-F29C-B5E3-042DC7580AB7}"/>
              </a:ext>
            </a:extLst>
          </p:cNvPr>
          <p:cNvSpPr txBox="1"/>
          <p:nvPr/>
        </p:nvSpPr>
        <p:spPr>
          <a:xfrm>
            <a:off x="251520" y="952087"/>
            <a:ext cx="8640960" cy="5573257"/>
          </a:xfrm>
          <a:prstGeom prst="rect">
            <a:avLst/>
          </a:prstGeom>
          <a:ln>
            <a:noFill/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640960"/>
                      <a:gd name="connsiteY0" fmla="*/ 0 h 5172570"/>
                      <a:gd name="connsiteX1" fmla="*/ 8640960 w 8640960"/>
                      <a:gd name="connsiteY1" fmla="*/ 0 h 5172570"/>
                      <a:gd name="connsiteX2" fmla="*/ 8640960 w 8640960"/>
                      <a:gd name="connsiteY2" fmla="*/ 5172570 h 5172570"/>
                      <a:gd name="connsiteX3" fmla="*/ 0 w 8640960"/>
                      <a:gd name="connsiteY3" fmla="*/ 5172570 h 5172570"/>
                      <a:gd name="connsiteX4" fmla="*/ 0 w 8640960"/>
                      <a:gd name="connsiteY4" fmla="*/ 0 h 51725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8640960" h="5172570" fill="none" extrusionOk="0">
                        <a:moveTo>
                          <a:pt x="0" y="0"/>
                        </a:moveTo>
                        <a:cubicBezTo>
                          <a:pt x="3490179" y="-49533"/>
                          <a:pt x="7400123" y="-14809"/>
                          <a:pt x="8640960" y="0"/>
                        </a:cubicBezTo>
                        <a:cubicBezTo>
                          <a:pt x="8728599" y="2181623"/>
                          <a:pt x="8568281" y="4486466"/>
                          <a:pt x="8640960" y="5172570"/>
                        </a:cubicBezTo>
                        <a:cubicBezTo>
                          <a:pt x="7636995" y="5124339"/>
                          <a:pt x="2153405" y="5257025"/>
                          <a:pt x="0" y="5172570"/>
                        </a:cubicBezTo>
                        <a:cubicBezTo>
                          <a:pt x="-38581" y="2741613"/>
                          <a:pt x="63341" y="1512104"/>
                          <a:pt x="0" y="0"/>
                        </a:cubicBezTo>
                        <a:close/>
                      </a:path>
                      <a:path w="8640960" h="5172570" stroke="0" extrusionOk="0">
                        <a:moveTo>
                          <a:pt x="0" y="0"/>
                        </a:moveTo>
                        <a:cubicBezTo>
                          <a:pt x="1271569" y="118645"/>
                          <a:pt x="7313272" y="116012"/>
                          <a:pt x="8640960" y="0"/>
                        </a:cubicBezTo>
                        <a:cubicBezTo>
                          <a:pt x="8508078" y="2481412"/>
                          <a:pt x="8725911" y="2661965"/>
                          <a:pt x="8640960" y="5172570"/>
                        </a:cubicBezTo>
                        <a:cubicBezTo>
                          <a:pt x="6451735" y="5307170"/>
                          <a:pt x="3530129" y="5015374"/>
                          <a:pt x="0" y="5172570"/>
                        </a:cubicBezTo>
                        <a:cubicBezTo>
                          <a:pt x="-20187" y="2809409"/>
                          <a:pt x="-152480" y="902425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50000"/>
              </a:lnSpc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2400" b="1" i="0" dirty="0">
                <a:solidFill>
                  <a:srgbClr val="0070C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2400" b="1" i="0" u="sng" dirty="0">
                <a:solidFill>
                  <a:srgbClr val="0070C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en-US" sz="2400" b="1" u="sng" dirty="0">
                <a:solidFill>
                  <a:srgbClr val="0070C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住んで良かったと思えるまち</a:t>
            </a:r>
            <a:r>
              <a:rPr lang="ja-JP" altLang="en-US" sz="2400" b="1" i="0" u="sng" dirty="0">
                <a:solidFill>
                  <a:srgbClr val="0070C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」に！</a:t>
            </a:r>
            <a:endParaRPr lang="en-US" altLang="ja-JP" sz="2400" b="1" i="0" u="sng" dirty="0">
              <a:solidFill>
                <a:srgbClr val="0070C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525">
              <a:lnSpc>
                <a:spcPct val="150000"/>
              </a:lnSpc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本市が</a:t>
            </a:r>
            <a:r>
              <a:rPr lang="ja-JP" altLang="en-US" sz="2400" b="1" i="0" dirty="0">
                <a:solidFill>
                  <a:srgbClr val="0070C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経済力を高めると同時に、人を育み、人の心を豊かにする</a:t>
            </a:r>
            <a:endParaRPr lang="en-US" altLang="ja-JP" sz="2400" b="1" i="0" dirty="0">
              <a:solidFill>
                <a:srgbClr val="0070C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525">
              <a:lnSpc>
                <a:spcPct val="150000"/>
              </a:lnSpc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2400" b="1" i="0" dirty="0">
                <a:solidFill>
                  <a:srgbClr val="0070C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　　都市格（教育力・文化力）を高めることも重要な課題。</a:t>
            </a:r>
            <a:br>
              <a:rPr lang="ja-JP" altLang="en-US" sz="2400" b="1" i="0" dirty="0">
                <a:solidFill>
                  <a:srgbClr val="0070C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400" b="1" i="0" dirty="0">
                <a:solidFill>
                  <a:srgbClr val="0070C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2400" b="1" i="0" u="sng" dirty="0">
                <a:solidFill>
                  <a:srgbClr val="0070C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人材を育てていく！</a:t>
            </a:r>
            <a:endParaRPr lang="en-US" altLang="ja-JP" sz="2400" b="1" i="0" u="sng" dirty="0">
              <a:solidFill>
                <a:srgbClr val="0070C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525">
              <a:lnSpc>
                <a:spcPct val="150000"/>
              </a:lnSpc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2400" b="1" i="0" dirty="0">
                <a:solidFill>
                  <a:srgbClr val="0070C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教育、文化の分野において、高いソフト力とそれらを担う人材を育て　</a:t>
            </a:r>
            <a:endParaRPr lang="en-US" altLang="ja-JP" sz="2400" b="1" i="0" dirty="0">
              <a:solidFill>
                <a:srgbClr val="0070C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525">
              <a:lnSpc>
                <a:spcPct val="150000"/>
              </a:lnSpc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2400" b="1" i="0" dirty="0">
                <a:solidFill>
                  <a:srgbClr val="0070C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ていくことが大切。</a:t>
            </a:r>
            <a:endParaRPr lang="en-US" altLang="ja-JP" sz="2400" b="1" i="0" dirty="0">
              <a:solidFill>
                <a:srgbClr val="0070C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525">
              <a:lnSpc>
                <a:spcPct val="150000"/>
              </a:lnSpc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2400" b="1" i="0" dirty="0">
                <a:solidFill>
                  <a:srgbClr val="0070C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2400" b="1" u="sng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肩の力を抜いて応募できる助成の仕組みが必要！</a:t>
            </a:r>
            <a:endParaRPr lang="en-US" altLang="ja-JP" sz="2400" b="1" i="0" u="sng" dirty="0">
              <a:solidFill>
                <a:srgbClr val="0070C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525">
              <a:lnSpc>
                <a:spcPct val="150000"/>
              </a:lnSpc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2400" b="1" i="0" dirty="0">
                <a:solidFill>
                  <a:srgbClr val="0070C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　　行政の支援は応募することに敷居が高いと感じられている団体や</a:t>
            </a:r>
            <a:endParaRPr lang="en-US" altLang="ja-JP" sz="2400" b="1" i="0" dirty="0">
              <a:solidFill>
                <a:srgbClr val="0070C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525">
              <a:lnSpc>
                <a:spcPct val="150000"/>
              </a:lnSpc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2400" b="1" i="0" dirty="0">
                <a:solidFill>
                  <a:srgbClr val="0070C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個人の方々でも</a:t>
            </a:r>
            <a:r>
              <a:rPr lang="ja-JP" altLang="en-US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肩の力を抜いて応募できる助成の仕組みを作る</a:t>
            </a:r>
            <a:endParaRPr lang="en-US" altLang="ja-JP" sz="24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525">
              <a:lnSpc>
                <a:spcPct val="150000"/>
              </a:lnSpc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必要があります。</a:t>
            </a:r>
            <a:endParaRPr lang="ja-JP" altLang="en-US" sz="2100" b="1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06F5635-E748-C6CD-1C8C-8AFBC959FF16}"/>
              </a:ext>
            </a:extLst>
          </p:cNvPr>
          <p:cNvSpPr txBox="1"/>
          <p:nvPr/>
        </p:nvSpPr>
        <p:spPr>
          <a:xfrm>
            <a:off x="0" y="25460"/>
            <a:ext cx="9144000" cy="523220"/>
          </a:xfrm>
          <a:prstGeom prst="rect">
            <a:avLst/>
          </a:prstGeom>
          <a:gradFill>
            <a:gsLst>
              <a:gs pos="6000">
                <a:srgbClr val="EEF7F8"/>
              </a:gs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35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3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．事業を実施したい背景（動機）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564914B-9FFC-02F6-070F-3E6B525CEF93}"/>
              </a:ext>
            </a:extLst>
          </p:cNvPr>
          <p:cNvSpPr txBox="1"/>
          <p:nvPr/>
        </p:nvSpPr>
        <p:spPr>
          <a:xfrm>
            <a:off x="2843809" y="6075605"/>
            <a:ext cx="6300192" cy="4497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525">
              <a:lnSpc>
                <a:spcPct val="150000"/>
              </a:lnSpc>
              <a:spcBef>
                <a:spcPts val="75"/>
              </a:spcBef>
              <a:tabLst>
                <a:tab pos="4662964" algn="l"/>
              </a:tabLst>
            </a:pPr>
            <a:r>
              <a:rPr lang="ja-JP" altLang="en-US" b="0" i="0" dirty="0">
                <a:solidFill>
                  <a:srgbClr val="0070C0"/>
                </a:solidFill>
                <a:effectLst/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ポイント：思いを伝えたいあまり、書きすぎると逆効果になることも・・・</a:t>
            </a:r>
          </a:p>
        </p:txBody>
      </p:sp>
    </p:spTree>
    <p:extLst>
      <p:ext uri="{BB962C8B-B14F-4D97-AF65-F5344CB8AC3E}">
        <p14:creationId xmlns:p14="http://schemas.microsoft.com/office/powerpoint/2010/main" val="1927921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4">
            <a:extLst>
              <a:ext uri="{FF2B5EF4-FFF2-40B4-BE49-F238E27FC236}">
                <a16:creationId xmlns:a16="http://schemas.microsoft.com/office/drawing/2014/main" id="{25E559B3-AD6C-F29C-B5E3-042DC7580AB7}"/>
              </a:ext>
            </a:extLst>
          </p:cNvPr>
          <p:cNvSpPr txBox="1"/>
          <p:nvPr/>
        </p:nvSpPr>
        <p:spPr>
          <a:xfrm>
            <a:off x="107504" y="783774"/>
            <a:ext cx="8928992" cy="5747664"/>
          </a:xfrm>
          <a:prstGeom prst="rect">
            <a:avLst/>
          </a:prstGeom>
          <a:ln>
            <a:noFill/>
          </a:ln>
        </p:spPr>
        <p:txBody>
          <a:bodyPr vert="horz" wrap="square" lIns="0" tIns="9525" rIns="0" bIns="0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2400" b="1" i="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　■プロジェクト名</a:t>
            </a:r>
            <a:r>
              <a:rPr lang="ja-JP" altLang="en-US" sz="2400" b="1" i="0" dirty="0">
                <a:solidFill>
                  <a:srgbClr val="0070C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：１０００人の夢寄金</a:t>
            </a:r>
            <a:endParaRPr lang="en-US" altLang="ja-JP" sz="24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ja-JP" altLang="en-US" sz="2400" b="1" i="0" dirty="0">
                <a:solidFill>
                  <a:srgbClr val="0070C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　■</a:t>
            </a:r>
            <a:r>
              <a:rPr lang="ja-JP" altLang="en-US" sz="2400" b="1" i="0" u="sng" dirty="0">
                <a:solidFill>
                  <a:srgbClr val="0070C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寄付事業</a:t>
            </a:r>
          </a:p>
          <a:p>
            <a:pPr algn="l">
              <a:lnSpc>
                <a:spcPct val="150000"/>
              </a:lnSpc>
            </a:pPr>
            <a:r>
              <a:rPr lang="ja-JP" altLang="en-US" sz="2400" b="0" i="0" dirty="0">
                <a:solidFill>
                  <a:srgbClr val="0070C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2400" b="1" i="0" dirty="0">
                <a:solidFill>
                  <a:srgbClr val="0070C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まちづくりは行政に頼るだけでなく、市民が自らの手でまちを育てる</a:t>
            </a:r>
            <a:endParaRPr lang="en-US" altLang="ja-JP" sz="2400" b="1" i="0" dirty="0">
              <a:solidFill>
                <a:srgbClr val="0070C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ja-JP" altLang="en-US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2400" b="1" i="0" dirty="0">
                <a:solidFill>
                  <a:srgbClr val="0070C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取り組みを行わなければなりません。</a:t>
            </a:r>
            <a:endParaRPr lang="en-US" altLang="ja-JP" sz="2400" b="1" i="0" dirty="0">
              <a:solidFill>
                <a:srgbClr val="0070C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ja-JP" altLang="en-US" sz="2400" b="1" i="0" dirty="0">
                <a:solidFill>
                  <a:srgbClr val="0070C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　　当寄金は、市民の力を集め、市民自らの手で北九州市の都市格を</a:t>
            </a:r>
            <a:endParaRPr lang="en-US" altLang="ja-JP" sz="2400" b="1" i="0" dirty="0">
              <a:solidFill>
                <a:srgbClr val="0070C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ja-JP" altLang="en-US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2400" b="1" i="0" dirty="0">
                <a:solidFill>
                  <a:srgbClr val="0070C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高める市民活動に特化して支援する為の寄付事業を行います。</a:t>
            </a:r>
            <a:endParaRPr lang="en-US" altLang="ja-JP" sz="2400" b="1" i="0" dirty="0">
              <a:solidFill>
                <a:srgbClr val="0070C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endParaRPr lang="ja-JP" altLang="en-US" sz="400" b="0" i="0" dirty="0">
              <a:solidFill>
                <a:srgbClr val="0070C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ja-JP" altLang="en-US" sz="2400" b="1" i="0" dirty="0">
                <a:solidFill>
                  <a:srgbClr val="0070C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　■</a:t>
            </a:r>
            <a:r>
              <a:rPr lang="ja-JP" altLang="en-US" sz="2400" b="1" i="0" u="sng" dirty="0">
                <a:solidFill>
                  <a:srgbClr val="0070C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資金助成事業（１事業で</a:t>
            </a:r>
            <a:r>
              <a:rPr lang="en-US" altLang="ja-JP" sz="2400" b="1" i="0" u="sng" dirty="0">
                <a:solidFill>
                  <a:srgbClr val="0070C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ja-JP" altLang="en-US" sz="2400" b="1" i="0" u="sng" dirty="0">
                <a:solidFill>
                  <a:srgbClr val="0070C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万円が上限）</a:t>
            </a:r>
            <a:endParaRPr lang="en-US" altLang="ja-JP" sz="2400" b="1" i="0" u="sng" dirty="0">
              <a:solidFill>
                <a:srgbClr val="0070C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ja-JP" altLang="en-US" sz="2400" b="0" i="0" dirty="0">
                <a:solidFill>
                  <a:srgbClr val="0070C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2400" b="1" i="0" dirty="0">
                <a:solidFill>
                  <a:srgbClr val="0070C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寄付金は以下の教育・文化活動への助成金として活かします。</a:t>
            </a:r>
            <a:endParaRPr lang="en-US" altLang="ja-JP" sz="2400" b="1" i="0" dirty="0">
              <a:solidFill>
                <a:srgbClr val="0070C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ja-JP" altLang="en-US" sz="2400" b="1" i="0" dirty="0">
                <a:solidFill>
                  <a:srgbClr val="0070C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　　◇本市の都市格を高めるために必要と思われる高質な活動</a:t>
            </a:r>
            <a:br>
              <a:rPr lang="ja-JP" altLang="en-US" sz="2400" b="1" i="0" dirty="0">
                <a:solidFill>
                  <a:srgbClr val="0070C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400" b="1" i="0" dirty="0">
                <a:solidFill>
                  <a:srgbClr val="0070C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　　◇市内で実施される活動、または市民が市内外で実施する活動</a:t>
            </a:r>
            <a:endParaRPr lang="ja-JP" altLang="en-US" sz="2100" b="1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/>
            </a:endParaRPr>
          </a:p>
        </p:txBody>
      </p:sp>
      <p:pic>
        <p:nvPicPr>
          <p:cNvPr id="5" name="Picture 2" descr="1000人の夢寄金">
            <a:extLst>
              <a:ext uri="{FF2B5EF4-FFF2-40B4-BE49-F238E27FC236}">
                <a16:creationId xmlns:a16="http://schemas.microsoft.com/office/drawing/2014/main" id="{B5BCAAAF-770F-BA18-DDA3-5F1EC715F6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59" y="870100"/>
            <a:ext cx="2592783" cy="54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5D756F6-D936-934C-F641-C9205A3E186E}"/>
              </a:ext>
            </a:extLst>
          </p:cNvPr>
          <p:cNvSpPr txBox="1"/>
          <p:nvPr/>
        </p:nvSpPr>
        <p:spPr>
          <a:xfrm>
            <a:off x="0" y="42107"/>
            <a:ext cx="9144000" cy="523220"/>
          </a:xfrm>
          <a:prstGeom prst="rect">
            <a:avLst/>
          </a:prstGeom>
          <a:gradFill>
            <a:gsLst>
              <a:gs pos="6000">
                <a:srgbClr val="EEF7F8"/>
              </a:gs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35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4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．事業（プロジェクト）内容</a:t>
            </a:r>
            <a:endParaRPr lang="ja-JP" altLang="en-US" sz="28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/>
            </a:endParaRPr>
          </a:p>
        </p:txBody>
      </p:sp>
    </p:spTree>
    <p:extLst>
      <p:ext uri="{BB962C8B-B14F-4D97-AF65-F5344CB8AC3E}">
        <p14:creationId xmlns:p14="http://schemas.microsoft.com/office/powerpoint/2010/main" val="325235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>
            <a:extLst>
              <a:ext uri="{FF2B5EF4-FFF2-40B4-BE49-F238E27FC236}">
                <a16:creationId xmlns:a16="http://schemas.microsoft.com/office/drawing/2014/main" id="{0881172E-7CF6-FB27-D746-3668462BF045}"/>
              </a:ext>
            </a:extLst>
          </p:cNvPr>
          <p:cNvSpPr txBox="1"/>
          <p:nvPr/>
        </p:nvSpPr>
        <p:spPr>
          <a:xfrm>
            <a:off x="179512" y="1412776"/>
            <a:ext cx="8964488" cy="4980787"/>
          </a:xfrm>
          <a:prstGeom prst="rect">
            <a:avLst/>
          </a:prstGeom>
          <a:ln>
            <a:noFill/>
          </a:ln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  <a:tabLst>
                <a:tab pos="4662964" algn="l"/>
              </a:tabLst>
            </a:pPr>
            <a:endParaRPr lang="en-US" altLang="ja-JP" sz="2400" b="1" dirty="0">
              <a:solidFill>
                <a:schemeClr val="bg2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/>
            </a:endParaRPr>
          </a:p>
          <a:p>
            <a:pPr marL="9525">
              <a:lnSpc>
                <a:spcPct val="150000"/>
              </a:lnSpc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■</a:t>
            </a:r>
            <a:r>
              <a:rPr lang="ja-JP" altLang="en-US" sz="2400" b="1" u="sng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寄付事業</a:t>
            </a:r>
            <a:endParaRPr lang="en-US" altLang="ja-JP" sz="2400" b="1" u="sng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/>
            </a:endParaRPr>
          </a:p>
          <a:p>
            <a:pPr marL="9525">
              <a:lnSpc>
                <a:spcPct val="150000"/>
              </a:lnSpc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　・寄付は</a:t>
            </a:r>
            <a:r>
              <a:rPr lang="en-US" altLang="ja-JP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HP</a:t>
            </a:r>
            <a:r>
              <a:rPr lang="ja-JP" altLang="en-US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や</a:t>
            </a:r>
            <a:r>
              <a:rPr lang="en-US" altLang="ja-JP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SNS</a:t>
            </a:r>
            <a:r>
              <a:rPr lang="ja-JP" altLang="en-US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を通じて常時受け付。</a:t>
            </a:r>
            <a:endParaRPr lang="en-US" altLang="ja-JP" sz="24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/>
            </a:endParaRPr>
          </a:p>
          <a:p>
            <a:pPr marL="9525">
              <a:lnSpc>
                <a:spcPct val="150000"/>
              </a:lnSpc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　・６月に事業報告書を寄付者に郵送する際、当年度の寄付も募集。</a:t>
            </a:r>
            <a:endParaRPr lang="en-US" altLang="ja-JP" sz="24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/>
            </a:endParaRPr>
          </a:p>
          <a:p>
            <a:pPr marL="9525">
              <a:lnSpc>
                <a:spcPct val="150000"/>
              </a:lnSpc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　・</a:t>
            </a:r>
            <a:r>
              <a:rPr lang="en-US" altLang="ja-JP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KPEC</a:t>
            </a:r>
            <a:r>
              <a:rPr lang="ja-JP" altLang="en-US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のもったい総研事業、シマウマ組などからの寄付</a:t>
            </a:r>
            <a:endParaRPr lang="en-US" altLang="ja-JP" sz="24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/>
            </a:endParaRPr>
          </a:p>
          <a:p>
            <a:pPr marL="9525">
              <a:lnSpc>
                <a:spcPct val="200000"/>
              </a:lnSpc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■</a:t>
            </a:r>
            <a:r>
              <a:rPr lang="ja-JP" altLang="en-US" sz="2400" b="1" u="sng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助成事業</a:t>
            </a:r>
            <a:endParaRPr lang="en-US" altLang="ja-JP" sz="2400" b="1" u="sng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/>
            </a:endParaRPr>
          </a:p>
          <a:p>
            <a:pPr algn="l">
              <a:lnSpc>
                <a:spcPct val="150000"/>
              </a:lnSpc>
            </a:pPr>
            <a:r>
              <a:rPr lang="ja-JP" altLang="en-US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 </a:t>
            </a:r>
            <a:r>
              <a:rPr lang="ja-JP" altLang="en-US" sz="2400" b="1" i="0" dirty="0">
                <a:solidFill>
                  <a:srgbClr val="0070C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毎年、７月に助成を希望するプロジェクトを</a:t>
            </a:r>
            <a:r>
              <a:rPr lang="en-US" altLang="ja-JP" sz="2400" b="1" i="0" dirty="0">
                <a:solidFill>
                  <a:srgbClr val="0070C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HP</a:t>
            </a:r>
            <a:r>
              <a:rPr lang="ja-JP" altLang="en-US" sz="2400" b="1" i="0" dirty="0">
                <a:solidFill>
                  <a:srgbClr val="0070C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や</a:t>
            </a:r>
            <a:r>
              <a:rPr lang="en-US" altLang="ja-JP" sz="2400" b="1" i="0" dirty="0">
                <a:solidFill>
                  <a:srgbClr val="0070C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SNS</a:t>
            </a:r>
            <a:r>
              <a:rPr lang="ja-JP" altLang="en-US" sz="2400" b="1" i="0" dirty="0">
                <a:solidFill>
                  <a:srgbClr val="0070C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で募集。</a:t>
            </a:r>
            <a:endParaRPr lang="en-US" altLang="ja-JP" sz="2400" b="1" i="0" dirty="0">
              <a:solidFill>
                <a:srgbClr val="0070C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ja-JP" altLang="en-US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 ８月～</a:t>
            </a:r>
            <a:r>
              <a:rPr lang="en-US" altLang="ja-JP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lang="ja-JP" altLang="en-US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月に市内の有識者で構成する審査委員会にて審査。</a:t>
            </a:r>
            <a:endParaRPr lang="en-US" altLang="ja-JP" sz="24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ja-JP" altLang="en-US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 審査会は北九州市立商工貿易会館で行う。</a:t>
            </a:r>
            <a:endParaRPr lang="ja-JP" altLang="en-US" sz="2000" b="1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/>
            </a:endParaRP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16E36302-13FC-D48C-0E04-BABFD22ED3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2696"/>
            <a:ext cx="9144000" cy="106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210C3-F111-FE90-399C-A61E2914C473}"/>
              </a:ext>
            </a:extLst>
          </p:cNvPr>
          <p:cNvSpPr txBox="1"/>
          <p:nvPr/>
        </p:nvSpPr>
        <p:spPr>
          <a:xfrm>
            <a:off x="0" y="25460"/>
            <a:ext cx="9144000" cy="523220"/>
          </a:xfrm>
          <a:prstGeom prst="rect">
            <a:avLst/>
          </a:prstGeom>
          <a:gradFill>
            <a:gsLst>
              <a:gs pos="6000">
                <a:srgbClr val="EEF7F8"/>
              </a:gs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35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5. 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実施予定日と実施場所</a:t>
            </a:r>
          </a:p>
        </p:txBody>
      </p:sp>
    </p:spTree>
    <p:extLst>
      <p:ext uri="{BB962C8B-B14F-4D97-AF65-F5344CB8AC3E}">
        <p14:creationId xmlns:p14="http://schemas.microsoft.com/office/powerpoint/2010/main" val="2946692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4">
            <a:extLst>
              <a:ext uri="{FF2B5EF4-FFF2-40B4-BE49-F238E27FC236}">
                <a16:creationId xmlns:a16="http://schemas.microsoft.com/office/drawing/2014/main" id="{25E559B3-AD6C-F29C-B5E3-042DC7580AB7}"/>
              </a:ext>
            </a:extLst>
          </p:cNvPr>
          <p:cNvSpPr txBox="1"/>
          <p:nvPr/>
        </p:nvSpPr>
        <p:spPr>
          <a:xfrm>
            <a:off x="251520" y="1545477"/>
            <a:ext cx="8640960" cy="2046073"/>
          </a:xfrm>
          <a:prstGeom prst="rect">
            <a:avLst/>
          </a:prstGeom>
          <a:ln>
            <a:noFill/>
          </a:ln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  <a:tabLst>
                <a:tab pos="4662964" algn="l"/>
              </a:tabLst>
            </a:pPr>
            <a:endParaRPr lang="en-US" altLang="ja-JP" sz="2400" b="1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/>
            </a:endParaRPr>
          </a:p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28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■北九州市民、助成を受けられた個人・団体。</a:t>
            </a:r>
            <a:endParaRPr lang="en-US" altLang="ja-JP" sz="28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/>
            </a:endParaRPr>
          </a:p>
          <a:p>
            <a:pPr marL="9525">
              <a:spcBef>
                <a:spcPts val="75"/>
              </a:spcBef>
              <a:tabLst>
                <a:tab pos="4662964" algn="l"/>
              </a:tabLst>
            </a:pPr>
            <a:endParaRPr lang="en-US" altLang="ja-JP" sz="28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/>
            </a:endParaRPr>
          </a:p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28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■採択されたプロジェクト毎に受益者の人数は変わります。</a:t>
            </a:r>
            <a:endParaRPr lang="en-US" altLang="ja-JP" sz="28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/>
            </a:endParaRPr>
          </a:p>
          <a:p>
            <a:pPr marL="9525">
              <a:spcBef>
                <a:spcPts val="75"/>
              </a:spcBef>
              <a:tabLst>
                <a:tab pos="4662964" algn="l"/>
              </a:tabLst>
            </a:pPr>
            <a:endParaRPr lang="ja-JP" altLang="en-US" sz="2100" b="1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/>
            </a:endParaRP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8398866A-E7C1-6DC6-ECED-078DCF26D7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45224"/>
            <a:ext cx="4608512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05A5CEC1-DFAA-965D-B733-7A4B1EA362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456634"/>
            <a:ext cx="4572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047C7E-EF96-DA6D-581D-B5578EC6680A}"/>
              </a:ext>
            </a:extLst>
          </p:cNvPr>
          <p:cNvSpPr txBox="1"/>
          <p:nvPr/>
        </p:nvSpPr>
        <p:spPr>
          <a:xfrm>
            <a:off x="251520" y="3877761"/>
            <a:ext cx="86409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rgbClr val="0070C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ポイント</a:t>
            </a:r>
            <a:r>
              <a:rPr lang="ja-JP" altLang="en-US" sz="1800" b="1" dirty="0">
                <a:solidFill>
                  <a:srgbClr val="0070C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：●●地区の小学生や●●小学校の〇年生など記載できる場合は具体的に記載。</a:t>
            </a:r>
            <a:endParaRPr lang="ja-JP" altLang="en-US" dirty="0">
              <a:solidFill>
                <a:srgbClr val="0070C0"/>
              </a:solidFill>
              <a:highlight>
                <a:srgbClr val="FFFF00"/>
              </a:highlight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9DBAFF7-B2D5-5133-9EF5-AE9A71CA6B35}"/>
              </a:ext>
            </a:extLst>
          </p:cNvPr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gradFill>
            <a:gsLst>
              <a:gs pos="6000">
                <a:srgbClr val="EEF7F8"/>
              </a:gs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35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6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．受益者とその目標人数</a:t>
            </a:r>
          </a:p>
        </p:txBody>
      </p:sp>
    </p:spTree>
    <p:extLst>
      <p:ext uri="{BB962C8B-B14F-4D97-AF65-F5344CB8AC3E}">
        <p14:creationId xmlns:p14="http://schemas.microsoft.com/office/powerpoint/2010/main" val="1525548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">
            <a:extLst>
              <a:ext uri="{FF2B5EF4-FFF2-40B4-BE49-F238E27FC236}">
                <a16:creationId xmlns:a16="http://schemas.microsoft.com/office/drawing/2014/main" id="{6FF9D775-B03A-DABE-A46D-7FBA7100E679}"/>
              </a:ext>
            </a:extLst>
          </p:cNvPr>
          <p:cNvSpPr txBox="1"/>
          <p:nvPr/>
        </p:nvSpPr>
        <p:spPr>
          <a:xfrm>
            <a:off x="0" y="44624"/>
            <a:ext cx="9144000" cy="44050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4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ja-JP" altLang="en-US" sz="2800" b="1" dirty="0">
                <a:solidFill>
                  <a:schemeClr val="bg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 </a:t>
            </a:r>
            <a:r>
              <a:rPr lang="en-US" altLang="ja-JP" sz="2800" b="1" dirty="0">
                <a:solidFill>
                  <a:schemeClr val="bg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7.</a:t>
            </a:r>
            <a:r>
              <a:rPr lang="ja-JP" altLang="en-US" sz="2800" b="1" dirty="0">
                <a:solidFill>
                  <a:schemeClr val="bg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予算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E03A4019-0F69-737B-F9F7-16FC2C0F91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616" y="178820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B8ABCF95-AB48-60D9-8D37-59EB4857AD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3652763"/>
              </p:ext>
            </p:extLst>
          </p:nvPr>
        </p:nvGraphicFramePr>
        <p:xfrm>
          <a:off x="395536" y="836713"/>
          <a:ext cx="8424936" cy="5408764"/>
        </p:xfrm>
        <a:graphic>
          <a:graphicData uri="http://schemas.openxmlformats.org/drawingml/2006/table">
            <a:tbl>
              <a:tblPr/>
              <a:tblGrid>
                <a:gridCol w="2621174">
                  <a:extLst>
                    <a:ext uri="{9D8B030D-6E8A-4147-A177-3AD203B41FA5}">
                      <a16:colId xmlns:a16="http://schemas.microsoft.com/office/drawing/2014/main" val="3068762727"/>
                    </a:ext>
                  </a:extLst>
                </a:gridCol>
                <a:gridCol w="3182588">
                  <a:extLst>
                    <a:ext uri="{9D8B030D-6E8A-4147-A177-3AD203B41FA5}">
                      <a16:colId xmlns:a16="http://schemas.microsoft.com/office/drawing/2014/main" val="257478623"/>
                    </a:ext>
                  </a:extLst>
                </a:gridCol>
                <a:gridCol w="2621174">
                  <a:extLst>
                    <a:ext uri="{9D8B030D-6E8A-4147-A177-3AD203B41FA5}">
                      <a16:colId xmlns:a16="http://schemas.microsoft.com/office/drawing/2014/main" val="2880656965"/>
                    </a:ext>
                  </a:extLst>
                </a:gridCol>
              </a:tblGrid>
              <a:tr h="376655">
                <a:tc gridSpan="3">
                  <a:txBody>
                    <a:bodyPr/>
                    <a:lstStyle/>
                    <a:p>
                      <a:pPr algn="just" fontAlgn="ctr"/>
                      <a:r>
                        <a:rPr 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９．予算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3383497"/>
                  </a:ext>
                </a:extLst>
              </a:tr>
              <a:tr h="391721">
                <a:tc gridSpan="3">
                  <a:txBody>
                    <a:bodyPr/>
                    <a:lstStyle/>
                    <a:p>
                      <a:pPr algn="just" fontAlgn="ctr"/>
                      <a:r>
                        <a:rPr 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（１）収入内訳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3320579"/>
                  </a:ext>
                </a:extLst>
              </a:tr>
              <a:tr h="3917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ja-JP" sz="1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　　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金額（円）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968452"/>
                  </a:ext>
                </a:extLst>
              </a:tr>
              <a:tr h="376655">
                <a:tc>
                  <a:txBody>
                    <a:bodyPr/>
                    <a:lstStyle/>
                    <a:p>
                      <a:pPr algn="l" fontAlgn="ctr"/>
                      <a:r>
                        <a:rPr 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①1000人の夢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1000人の夢寄金に今回申請する助成金額</a:t>
                      </a:r>
                      <a:endParaRPr lang="ja-JP" sz="1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035521"/>
                  </a:ext>
                </a:extLst>
              </a:tr>
              <a:tr h="391721">
                <a:tc>
                  <a:txBody>
                    <a:bodyPr/>
                    <a:lstStyle/>
                    <a:p>
                      <a:pPr algn="l" fontAlgn="ctr"/>
                      <a:r>
                        <a:rPr 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寄金助成金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9927513"/>
                  </a:ext>
                </a:extLst>
              </a:tr>
              <a:tr h="391721">
                <a:tc>
                  <a:txBody>
                    <a:bodyPr/>
                    <a:lstStyle/>
                    <a:p>
                      <a:pPr algn="l" fontAlgn="ctr"/>
                      <a:r>
                        <a:rPr 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②自己資金や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自己資金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711620"/>
                  </a:ext>
                </a:extLst>
              </a:tr>
              <a:tr h="376655">
                <a:tc>
                  <a:txBody>
                    <a:bodyPr/>
                    <a:lstStyle/>
                    <a:p>
                      <a:pPr algn="l" fontAlgn="ctr"/>
                      <a:r>
                        <a:rPr 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他の団体からの助成金等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その他（具体的に）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302270"/>
                  </a:ext>
                </a:extLst>
              </a:tr>
              <a:tr h="391721">
                <a:tc>
                  <a:txBody>
                    <a:bodyPr/>
                    <a:lstStyle/>
                    <a:p>
                      <a:pPr algn="just" fontAlgn="ctr"/>
                      <a:r>
                        <a:rPr 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③収入合計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①+②の合計金額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121164"/>
                  </a:ext>
                </a:extLst>
              </a:tr>
              <a:tr h="376655">
                <a:tc gridSpan="3">
                  <a:txBody>
                    <a:bodyPr/>
                    <a:lstStyle/>
                    <a:p>
                      <a:pPr algn="just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ja-JP" sz="1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3188067"/>
                  </a:ext>
                </a:extLst>
              </a:tr>
              <a:tr h="391721">
                <a:tc gridSpan="3">
                  <a:txBody>
                    <a:bodyPr/>
                    <a:lstStyle/>
                    <a:p>
                      <a:pPr algn="just" fontAlgn="ctr"/>
                      <a:r>
                        <a:rPr 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（２）支出内訳（なるべく具体的にお書きください）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9770548"/>
                  </a:ext>
                </a:extLst>
              </a:tr>
              <a:tr h="391721">
                <a:tc>
                  <a:txBody>
                    <a:bodyPr/>
                    <a:lstStyle/>
                    <a:p>
                      <a:pPr algn="ctr" fontAlgn="ctr"/>
                      <a:r>
                        <a:rPr 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費目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内訳および積算根拠（名称、単価、個数）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金額（円）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8843"/>
                  </a:ext>
                </a:extLst>
              </a:tr>
              <a:tr h="376655">
                <a:tc>
                  <a:txBody>
                    <a:bodyPr/>
                    <a:lstStyle/>
                    <a:p>
                      <a:pPr algn="l" fontAlgn="ctr"/>
                      <a:r>
                        <a:rPr 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①助成対象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ja-JP" sz="1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915682"/>
                  </a:ext>
                </a:extLst>
              </a:tr>
              <a:tr h="391721">
                <a:tc>
                  <a:txBody>
                    <a:bodyPr/>
                    <a:lstStyle/>
                    <a:p>
                      <a:pPr algn="l" fontAlgn="ctr"/>
                      <a:r>
                        <a:rPr 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②助成対象外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ja-JP" sz="1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058343"/>
                  </a:ext>
                </a:extLst>
              </a:tr>
              <a:tr h="391721">
                <a:tc>
                  <a:txBody>
                    <a:bodyPr/>
                    <a:lstStyle/>
                    <a:p>
                      <a:pPr algn="l" fontAlgn="ctr"/>
                      <a:r>
                        <a:rPr 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支出合計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ja-JP" sz="1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6080827"/>
                  </a:ext>
                </a:extLst>
              </a:tr>
            </a:tbl>
          </a:graphicData>
        </a:graphic>
      </p:graphicFrame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1CB63E3-F3F8-20B5-A45D-64BCB867E79D}"/>
              </a:ext>
            </a:extLst>
          </p:cNvPr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gradFill>
            <a:gsLst>
              <a:gs pos="6000">
                <a:srgbClr val="EEF7F8"/>
              </a:gs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35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marL="9525">
              <a:spcBef>
                <a:spcPts val="75"/>
              </a:spcBef>
              <a:tabLst>
                <a:tab pos="4662964" algn="l"/>
              </a:tabLst>
            </a:pP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7.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 予算</a:t>
            </a:r>
          </a:p>
        </p:txBody>
      </p:sp>
    </p:spTree>
    <p:extLst>
      <p:ext uri="{BB962C8B-B14F-4D97-AF65-F5344CB8AC3E}">
        <p14:creationId xmlns:p14="http://schemas.microsoft.com/office/powerpoint/2010/main" val="1213154561"/>
      </p:ext>
    </p:extLst>
  </p:cSld>
  <p:clrMapOvr>
    <a:masterClrMapping/>
  </p:clrMapOvr>
</p:sld>
</file>

<file path=ppt/theme/theme1.xml><?xml version="1.0" encoding="utf-8"?>
<a:theme xmlns:a="http://schemas.openxmlformats.org/drawingml/2006/main" name="2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9102</TotalTime>
  <Words>899</Words>
  <Application>Microsoft Office PowerPoint</Application>
  <PresentationFormat>画面に合わせる (4:3)</PresentationFormat>
  <Paragraphs>106</Paragraphs>
  <Slides>7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HG丸ｺﾞｼｯｸM-PRO</vt:lpstr>
      <vt:lpstr>Meiryo UI</vt:lpstr>
      <vt:lpstr>メイリオ</vt:lpstr>
      <vt:lpstr>Arial</vt:lpstr>
      <vt:lpstr>Calibri</vt:lpstr>
      <vt:lpstr>2_標準デザイン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pc15</dc:creator>
  <cp:lastModifiedBy>辻 勇樹</cp:lastModifiedBy>
  <cp:revision>504</cp:revision>
  <cp:lastPrinted>2020-06-03T07:15:33Z</cp:lastPrinted>
  <dcterms:created xsi:type="dcterms:W3CDTF">2018-12-10T05:17:01Z</dcterms:created>
  <dcterms:modified xsi:type="dcterms:W3CDTF">2023-06-15T00:38:21Z</dcterms:modified>
</cp:coreProperties>
</file>